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notesMasterIdLst>
    <p:notesMasterId r:id="rId13"/>
  </p:notesMasterIdLst>
  <p:sldIdLst>
    <p:sldId id="256" r:id="rId2"/>
    <p:sldId id="305" r:id="rId3"/>
    <p:sldId id="293" r:id="rId4"/>
    <p:sldId id="303" r:id="rId5"/>
    <p:sldId id="317" r:id="rId6"/>
    <p:sldId id="294" r:id="rId7"/>
    <p:sldId id="297" r:id="rId8"/>
    <p:sldId id="295" r:id="rId9"/>
    <p:sldId id="318" r:id="rId10"/>
    <p:sldId id="319" r:id="rId11"/>
    <p:sldId id="314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7861"/>
    <a:srgbClr val="90B6F0"/>
    <a:srgbClr val="002C47"/>
    <a:srgbClr val="D5F7E5"/>
    <a:srgbClr val="F0AE81"/>
    <a:srgbClr val="3A6FAF"/>
    <a:srgbClr val="5D779D"/>
    <a:srgbClr val="B1F0CF"/>
    <a:srgbClr val="EEEEEE"/>
    <a:srgbClr val="2C3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E0299F-A423-479A-B49F-28300D43DCB2}" v="170" dt="2024-10-23T02:22:57.9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1FCB0881-743D-47C4-9DEA-23B5D407FC68}" type="datetimeFigureOut">
              <a:rPr lang="en-AU" smtClean="0"/>
              <a:t>28/10/2024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1819BE36-2C0F-45E7-AE4C-33DAFC5D75A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1016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10416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38189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1939">
              <a:lnSpc>
                <a:spcPct val="115000"/>
              </a:lnSpc>
              <a:spcAft>
                <a:spcPts val="579"/>
              </a:spcAft>
              <a:tabLst>
                <a:tab pos="440969" algn="l"/>
              </a:tabLst>
              <a:defRPr/>
            </a:pPr>
            <a:endParaRPr lang="en-AU">
              <a:latin typeface="Calibri Light"/>
              <a:cs typeface="Calibri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829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903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3094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7449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6356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910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6245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881939">
              <a:buFont typeface="Arial" panose="020B0604020202020204" pitchFamily="34" charset="0"/>
              <a:buNone/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39825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074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060848"/>
            <a:ext cx="7772400" cy="1470025"/>
          </a:xfrm>
        </p:spPr>
        <p:txBody>
          <a:bodyPr anchor="ctr" anchorCtr="0"/>
          <a:lstStyle>
            <a:lvl1pPr algn="l">
              <a:defRPr sz="48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645020"/>
            <a:ext cx="6400800" cy="936104"/>
          </a:xfrm>
        </p:spPr>
        <p:txBody>
          <a:bodyPr/>
          <a:lstStyle>
            <a:lvl1pPr marL="0" indent="0" algn="l">
              <a:buNone/>
              <a:defRPr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438E82C2-684B-435D-9CF1-527BD9A2A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2440" y="6381328"/>
            <a:ext cx="405408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‹#›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Nav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58F818-1AA5-49E1-B066-75FAA5C831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5" y="381"/>
            <a:ext cx="9141969" cy="685723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67E203A-D0DD-45BF-8C19-532542AA9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02024"/>
            <a:ext cx="8229600" cy="1143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F3EBFB7E-0E7E-4B4D-8AA1-5AA8C386E6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32440" y="6381328"/>
            <a:ext cx="4054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/>
              <a:pPr>
                <a:lnSpc>
                  <a:spcPct val="150000"/>
                </a:lnSpc>
              </a:pPr>
              <a:t>‹#›</a:t>
            </a:fld>
            <a:endParaRPr lang="en-AU" sz="1100" b="1"/>
          </a:p>
        </p:txBody>
      </p:sp>
    </p:spTree>
    <p:extLst>
      <p:ext uri="{BB962C8B-B14F-4D97-AF65-F5344CB8AC3E}">
        <p14:creationId xmlns:p14="http://schemas.microsoft.com/office/powerpoint/2010/main" val="220394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FF1C704-64BA-4D5A-916C-C0256F36B9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5" y="380"/>
            <a:ext cx="9141969" cy="685723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5133744-C25D-4DD0-A8FA-36C22C993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02024"/>
            <a:ext cx="8229600" cy="1143000"/>
          </a:xfrm>
        </p:spPr>
        <p:txBody>
          <a:bodyPr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FD01F40A-5235-4F34-90F0-CCE1C68B8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2440" y="6381328"/>
            <a:ext cx="405408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/>
              <a:pPr>
                <a:lnSpc>
                  <a:spcPct val="150000"/>
                </a:lnSpc>
              </a:pPr>
              <a:t>‹#›</a:t>
            </a:fld>
            <a:endParaRPr lang="en-AU" sz="1100" b="1"/>
          </a:p>
        </p:txBody>
      </p:sp>
    </p:spTree>
    <p:extLst>
      <p:ext uri="{BB962C8B-B14F-4D97-AF65-F5344CB8AC3E}">
        <p14:creationId xmlns:p14="http://schemas.microsoft.com/office/powerpoint/2010/main" val="2664575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57175" marR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lvl1pPr>
            <a:lvl2pPr marL="557213" marR="0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/>
            </a:lvl2pPr>
            <a:lvl3pPr marL="8572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/>
            </a:lvl3pPr>
            <a:lvl4pPr marL="12001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/>
            </a:lvl4pPr>
            <a:lvl5pPr marL="15430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/>
            </a:lvl5pPr>
          </a:lstStyle>
          <a:p>
            <a:pPr marL="257175" marR="0" lvl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r>
              <a:rPr kumimoji="0" lang="en-AU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level</a:t>
            </a:r>
          </a:p>
          <a:p>
            <a:pPr marL="557213" marR="0" lvl="1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/>
            </a:pPr>
            <a:r>
              <a:rPr kumimoji="0" lang="en-AU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Second level</a:t>
            </a:r>
          </a:p>
          <a:p>
            <a:pPr marL="857250" marR="0" lvl="2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Third level</a:t>
            </a:r>
          </a:p>
          <a:p>
            <a:pPr marL="1200150" marR="0" lvl="3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Fourth level</a:t>
            </a:r>
          </a:p>
          <a:p>
            <a:pPr marL="1543050" marR="0" lvl="4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Fifth level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81B5731-F7CB-4D86-816E-AEC8E71436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2440" y="6381328"/>
            <a:ext cx="405408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‹#›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 marL="257175" marR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 sz="2100"/>
            </a:lvl1pPr>
            <a:lvl2pPr marL="557213" marR="0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 sz="1800"/>
            </a:lvl2pPr>
            <a:lvl3pPr marL="8572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 sz="1500"/>
            </a:lvl3pPr>
            <a:lvl4pPr marL="12001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 sz="1350"/>
            </a:lvl4pPr>
            <a:lvl5pPr marL="15430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57175" marR="0" lvl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r>
              <a:rPr kumimoji="0" lang="en-AU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level</a:t>
            </a:r>
          </a:p>
          <a:p>
            <a:pPr marL="557213" marR="0" lvl="1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/>
            </a:pPr>
            <a:r>
              <a:rPr kumimoji="0" lang="en-AU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Second level</a:t>
            </a:r>
          </a:p>
          <a:p>
            <a:pPr marL="857250" marR="0" lvl="2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Third level</a:t>
            </a:r>
          </a:p>
          <a:p>
            <a:pPr marL="1200150" marR="0" lvl="3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Fourth level</a:t>
            </a:r>
          </a:p>
          <a:p>
            <a:pPr marL="1543050" marR="0" lvl="4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 marL="257175" marR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 sz="2100"/>
            </a:lvl1pPr>
            <a:lvl2pPr marL="557213" marR="0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 sz="1800"/>
            </a:lvl2pPr>
            <a:lvl3pPr marL="8572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 sz="1500"/>
            </a:lvl3pPr>
            <a:lvl4pPr marL="12001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 sz="1350"/>
            </a:lvl4pPr>
            <a:lvl5pPr marL="15430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57175" marR="0" lvl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r>
              <a:rPr kumimoji="0" lang="en-AU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level</a:t>
            </a:r>
          </a:p>
          <a:p>
            <a:pPr marL="557213" marR="0" lvl="1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/>
            </a:pPr>
            <a:r>
              <a:rPr kumimoji="0" lang="en-AU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Second level</a:t>
            </a:r>
          </a:p>
          <a:p>
            <a:pPr marL="857250" marR="0" lvl="2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Third level</a:t>
            </a:r>
          </a:p>
          <a:p>
            <a:pPr marL="1200150" marR="0" lvl="3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Fourth level</a:t>
            </a:r>
          </a:p>
          <a:p>
            <a:pPr marL="1543050" marR="0" lvl="4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Fifth level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A9208336-7AE0-40C0-B3B5-13F2798FCF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2440" y="6381328"/>
            <a:ext cx="405408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‹#›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807" y="274638"/>
            <a:ext cx="8229600" cy="1143000"/>
          </a:xfrm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4"/>
            <a:ext cx="2611357" cy="4525963"/>
          </a:xfrm>
        </p:spPr>
        <p:txBody>
          <a:bodyPr/>
          <a:lstStyle>
            <a:lvl1pPr marL="257175" marR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 sz="2000"/>
            </a:lvl1pPr>
            <a:lvl2pPr marL="557213" marR="0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 sz="1800"/>
            </a:lvl2pPr>
            <a:lvl3pPr marL="8572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 sz="1500"/>
            </a:lvl3pPr>
            <a:lvl4pPr marL="12001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 sz="1350"/>
            </a:lvl4pPr>
            <a:lvl5pPr marL="15430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57175" marR="0" lvl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r>
              <a:rPr kumimoji="0" lang="en-AU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level</a:t>
            </a:r>
          </a:p>
          <a:p>
            <a:pPr marL="557213" marR="0" lvl="1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/>
            </a:pPr>
            <a:r>
              <a:rPr kumimoji="0" lang="en-AU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Second level</a:t>
            </a:r>
          </a:p>
          <a:p>
            <a:pPr marL="857250" marR="0" lvl="2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Third level</a:t>
            </a:r>
          </a:p>
          <a:p>
            <a:pPr marL="1200150" marR="0" lvl="3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Fourth level</a:t>
            </a:r>
          </a:p>
          <a:p>
            <a:pPr marL="1543050" marR="0" lvl="4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0EDCEB0-9812-4D1B-B9F1-013601524C08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3269125" y="1600204"/>
            <a:ext cx="2611357" cy="4525963"/>
          </a:xfrm>
        </p:spPr>
        <p:txBody>
          <a:bodyPr/>
          <a:lstStyle>
            <a:lvl1pPr marL="257175" marR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 sz="2100"/>
            </a:lvl1pPr>
            <a:lvl2pPr marL="557213" marR="0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 sz="1800"/>
            </a:lvl2pPr>
            <a:lvl3pPr marL="8572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 sz="1500"/>
            </a:lvl3pPr>
            <a:lvl4pPr marL="12001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 sz="1350"/>
            </a:lvl4pPr>
            <a:lvl5pPr marL="15430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57175" marR="0" lvl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r>
              <a:rPr kumimoji="0" lang="en-AU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level</a:t>
            </a:r>
          </a:p>
          <a:p>
            <a:pPr marL="557213" marR="0" lvl="1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/>
            </a:pPr>
            <a:r>
              <a:rPr kumimoji="0" lang="en-AU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Second level</a:t>
            </a:r>
          </a:p>
          <a:p>
            <a:pPr marL="857250" marR="0" lvl="2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Third level</a:t>
            </a:r>
          </a:p>
          <a:p>
            <a:pPr marL="1200150" marR="0" lvl="3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Fourth level</a:t>
            </a:r>
          </a:p>
          <a:p>
            <a:pPr marL="1543050" marR="0" lvl="4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5C03CB6-03F4-486F-8770-32E13A88DEA1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6081050" y="1600204"/>
            <a:ext cx="2611357" cy="4525963"/>
          </a:xfrm>
        </p:spPr>
        <p:txBody>
          <a:bodyPr/>
          <a:lstStyle>
            <a:lvl1pPr marL="257175" marR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 sz="2100"/>
            </a:lvl1pPr>
            <a:lvl2pPr marL="557213" marR="0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 sz="1800"/>
            </a:lvl2pPr>
            <a:lvl3pPr marL="8572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 sz="1500"/>
            </a:lvl3pPr>
            <a:lvl4pPr marL="12001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 sz="1350"/>
            </a:lvl4pPr>
            <a:lvl5pPr marL="1543050" marR="0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57175" marR="0" lvl="0" indent="-257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4A7F"/>
              </a:buClr>
              <a:buSzTx/>
              <a:buFontTx/>
              <a:buChar char="•"/>
              <a:tabLst/>
              <a:defRPr/>
            </a:pPr>
            <a:r>
              <a:rPr kumimoji="0" lang="en-AU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First level</a:t>
            </a:r>
          </a:p>
          <a:p>
            <a:pPr marL="557213" marR="0" lvl="1" indent="-214313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7BF0D"/>
              </a:buClr>
              <a:buSzTx/>
              <a:buFont typeface="Calibri" pitchFamily="34" charset="0"/>
              <a:buChar char="–"/>
              <a:tabLst/>
              <a:defRPr/>
            </a:pPr>
            <a:r>
              <a:rPr kumimoji="0" lang="en-AU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Second level</a:t>
            </a:r>
          </a:p>
          <a:p>
            <a:pPr marL="857250" marR="0" lvl="2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FA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AU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Third level</a:t>
            </a:r>
          </a:p>
          <a:p>
            <a:pPr marL="1200150" marR="0" lvl="3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7901E"/>
              </a:buClr>
              <a:buSzTx/>
              <a:buFont typeface="Arial" charset="0"/>
              <a:buChar char="»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Fourth level</a:t>
            </a:r>
          </a:p>
          <a:p>
            <a:pPr marL="1543050" marR="0" lvl="4" indent="-1714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827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+mn-cs"/>
              </a:rPr>
              <a:t>Fifth level</a:t>
            </a:r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89494BA8-EEF4-4114-BC6F-74141ADE3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2440" y="6381328"/>
            <a:ext cx="405408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‹#›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90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 -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525735"/>
          </a:xfrm>
        </p:spPr>
        <p:txBody>
          <a:bodyPr anchor="b"/>
          <a:lstStyle>
            <a:lvl1pPr marL="0" indent="0">
              <a:buNone/>
              <a:defRPr sz="22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525735"/>
          </a:xfrm>
        </p:spPr>
        <p:txBody>
          <a:bodyPr anchor="b"/>
          <a:lstStyle>
            <a:lvl1pPr marL="0" indent="0">
              <a:buNone/>
              <a:defRPr sz="22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CA8C4B90-B5B4-4688-A03D-016CD6C967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32440" y="6381328"/>
            <a:ext cx="405408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‹#›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-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2674638" cy="662964"/>
          </a:xfr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22341"/>
            <a:ext cx="2674638" cy="3803821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3CDD4DA-1F35-4BB2-96B5-BCA393F2CC16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3234681" y="1541901"/>
            <a:ext cx="2674638" cy="662964"/>
          </a:xfr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2DA5CBF-2827-4C5D-84DA-D7D8A72B5765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3234681" y="2329128"/>
            <a:ext cx="2674638" cy="3803821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407B0E1-F6C9-4341-9137-138E5780C95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012162" y="1541901"/>
            <a:ext cx="2674638" cy="662964"/>
          </a:xfr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752E9077-5966-4553-8BEE-5C4B7C8DB4D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012162" y="2329128"/>
            <a:ext cx="2674638" cy="3803821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4" name="Slide Number Placeholder 2">
            <a:extLst>
              <a:ext uri="{FF2B5EF4-FFF2-40B4-BE49-F238E27FC236}">
                <a16:creationId xmlns:a16="http://schemas.microsoft.com/office/drawing/2014/main" id="{7C440F86-3045-40D7-A9D1-BAC618204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2440" y="6381328"/>
            <a:ext cx="405408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‹#›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779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AD9FC3ED-2C4E-47B2-804A-89C055873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2440" y="6381328"/>
            <a:ext cx="405408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‹#›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First level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E2A4B538-B9A8-4206-9482-553A54B88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2440" y="6381328"/>
            <a:ext cx="405408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‹#›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8" r:id="rId2"/>
    <p:sldLayoutId id="2147483700" r:id="rId3"/>
    <p:sldLayoutId id="2147483686" r:id="rId4"/>
    <p:sldLayoutId id="2147483688" r:id="rId5"/>
    <p:sldLayoutId id="2147483692" r:id="rId6"/>
    <p:sldLayoutId id="2147483689" r:id="rId7"/>
    <p:sldLayoutId id="2147483693" r:id="rId8"/>
    <p:sldLayoutId id="2147483690" r:id="rId9"/>
    <p:sldLayoutId id="2147483691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2C4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4A7F"/>
          </a:solidFill>
          <a:latin typeface="Calibri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4A7F"/>
          </a:solidFill>
          <a:latin typeface="Calibri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4A7F"/>
          </a:solidFill>
          <a:latin typeface="Calibri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4A7F"/>
          </a:solidFill>
          <a:latin typeface="Calibri" pitchFamily="34" charset="0"/>
          <a:cs typeface="Arial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4A7F"/>
          </a:solidFill>
          <a:latin typeface="Calibri" pitchFamily="34" charset="0"/>
          <a:cs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4A7F"/>
          </a:solidFill>
          <a:latin typeface="Calibri" pitchFamily="34" charset="0"/>
          <a:cs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4A7F"/>
          </a:solidFill>
          <a:latin typeface="Calibri" pitchFamily="34" charset="0"/>
          <a:cs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4A7F"/>
          </a:solidFill>
          <a:latin typeface="Calibri" pitchFamily="34" charset="0"/>
          <a:cs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rgbClr val="004A7F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rgbClr val="97BF0D"/>
        </a:buClr>
        <a:buFont typeface="Calibri" pitchFamily="34" charset="0"/>
        <a:buChar char="–"/>
        <a:defRPr sz="2100">
          <a:solidFill>
            <a:schemeClr val="tx1"/>
          </a:solidFill>
          <a:latin typeface="+mn-lt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lr>
          <a:schemeClr val="accent4"/>
        </a:buClr>
        <a:buFont typeface="Arial" charset="0"/>
        <a:buChar char="»"/>
        <a:defRPr sz="1500">
          <a:solidFill>
            <a:schemeClr val="tx1"/>
          </a:solidFill>
          <a:latin typeface="+mn-lt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Arial" panose="020B0604020202020204" pitchFamily="34" charset="0"/>
        <a:buChar char="•"/>
        <a:defRPr sz="1500" baseline="0">
          <a:solidFill>
            <a:schemeClr val="tx1"/>
          </a:solidFill>
          <a:latin typeface="+mn-lt"/>
          <a:cs typeface="+mn-cs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25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26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18" Type="http://schemas.openxmlformats.org/officeDocument/2006/relationships/image" Target="../media/image2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svg"/><Relationship Id="rId20" Type="http://schemas.openxmlformats.org/officeDocument/2006/relationships/image" Target="../media/image22.sv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19" Type="http://schemas.openxmlformats.org/officeDocument/2006/relationships/image" Target="../media/image21.pn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24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23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10" Type="http://schemas.openxmlformats.org/officeDocument/2006/relationships/image" Target="../media/image26.svg"/><Relationship Id="rId4" Type="http://schemas.openxmlformats.org/officeDocument/2006/relationships/image" Target="../media/image24.sv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2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04A8A-0722-46AD-A646-3E629F60F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16786"/>
            <a:ext cx="7772400" cy="2019717"/>
          </a:xfrm>
        </p:spPr>
        <p:txBody>
          <a:bodyPr/>
          <a:lstStyle/>
          <a:p>
            <a:r>
              <a:rPr lang="en-AU" sz="4400" dirty="0"/>
              <a:t>Merger Reform: </a:t>
            </a:r>
            <a:br>
              <a:rPr lang="en-AU" sz="4400" dirty="0"/>
            </a:br>
            <a:r>
              <a:rPr lang="en-AU" sz="3600" dirty="0"/>
              <a:t>Treasury Laws Amendment (Mergers and Acquisitions Reform) Bill 2024</a:t>
            </a:r>
            <a:endParaRPr lang="en-AU" sz="4400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7D209A-3F4F-4C8D-8AF3-2EC6C3155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3" y="4286507"/>
            <a:ext cx="6400800" cy="936104"/>
          </a:xfrm>
        </p:spPr>
        <p:txBody>
          <a:bodyPr/>
          <a:lstStyle/>
          <a:p>
            <a:r>
              <a:rPr lang="en-AU"/>
              <a:t>October 2024</a:t>
            </a:r>
          </a:p>
        </p:txBody>
      </p:sp>
    </p:spTree>
    <p:extLst>
      <p:ext uri="{BB962C8B-B14F-4D97-AF65-F5344CB8AC3E}">
        <p14:creationId xmlns:p14="http://schemas.microsoft.com/office/powerpoint/2010/main" val="3312269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550CA-B316-8B16-6E9B-C8E079797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33" y="274638"/>
            <a:ext cx="8538673" cy="1143000"/>
          </a:xfrm>
        </p:spPr>
        <p:txBody>
          <a:bodyPr/>
          <a:lstStyle/>
          <a:p>
            <a:r>
              <a:rPr lang="en-AU"/>
              <a:t>Land acquisitions scenarios - continued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7A8C00-A150-1D4B-2092-B31AFB17B6F7}"/>
              </a:ext>
            </a:extLst>
          </p:cNvPr>
          <p:cNvSpPr txBox="1"/>
          <p:nvPr/>
        </p:nvSpPr>
        <p:spPr>
          <a:xfrm>
            <a:off x="302840" y="1063695"/>
            <a:ext cx="8383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sz="2000"/>
              <a:t>An acquirer with at least $500 million in Australian turnover acquires the following land with at least $10 million in attributable turnover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24DC13-D45B-C820-9204-FD4F77ECE95E}"/>
              </a:ext>
            </a:extLst>
          </p:cNvPr>
          <p:cNvSpPr txBox="1"/>
          <p:nvPr/>
        </p:nvSpPr>
        <p:spPr>
          <a:xfrm>
            <a:off x="457200" y="1776260"/>
            <a:ext cx="8229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b="1"/>
              <a:t>3. A large block of land to operate a hardware retail store on</a:t>
            </a:r>
          </a:p>
        </p:txBody>
      </p:sp>
      <p:grpSp>
        <p:nvGrpSpPr>
          <p:cNvPr id="7" name="Group 6" descr="Example involving a large block of land to operate a hardward retail store on">
            <a:extLst>
              <a:ext uri="{FF2B5EF4-FFF2-40B4-BE49-F238E27FC236}">
                <a16:creationId xmlns:a16="http://schemas.microsoft.com/office/drawing/2014/main" id="{D5F5685E-2CD8-C439-6530-6FFDD7B9F12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301634" y="2177952"/>
            <a:ext cx="8539879" cy="1813582"/>
            <a:chOff x="301634" y="2177952"/>
            <a:chExt cx="8539879" cy="1813582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95EA7AC-C00E-53BC-E14C-AA70C264F0A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01634" y="2177952"/>
              <a:ext cx="8539879" cy="1813582"/>
              <a:chOff x="403412" y="4461250"/>
              <a:chExt cx="8539879" cy="1929118"/>
            </a:xfrm>
          </p:grpSpPr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DA0CE9B9-5D59-67B8-1066-C2C50854E5DE}"/>
                  </a:ext>
                </a:extLst>
              </p:cNvPr>
              <p:cNvGrpSpPr/>
              <p:nvPr/>
            </p:nvGrpSpPr>
            <p:grpSpPr>
              <a:xfrm>
                <a:off x="403412" y="4461250"/>
                <a:ext cx="8539879" cy="1918957"/>
                <a:chOff x="447749" y="3761077"/>
                <a:chExt cx="8539879" cy="1918957"/>
              </a:xfrm>
            </p:grpSpPr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C4B6AB59-5066-46A1-D5D2-A694ADF56C07}"/>
                    </a:ext>
                  </a:extLst>
                </p:cNvPr>
                <p:cNvGrpSpPr/>
                <p:nvPr/>
              </p:nvGrpSpPr>
              <p:grpSpPr>
                <a:xfrm>
                  <a:off x="5037985" y="3761077"/>
                  <a:ext cx="3948437" cy="320210"/>
                  <a:chOff x="5047436" y="5609484"/>
                  <a:chExt cx="3948437" cy="320210"/>
                </a:xfrm>
              </p:grpSpPr>
              <p:grpSp>
                <p:nvGrpSpPr>
                  <p:cNvPr id="157" name="Group 156">
                    <a:extLst>
                      <a:ext uri="{FF2B5EF4-FFF2-40B4-BE49-F238E27FC236}">
                        <a16:creationId xmlns:a16="http://schemas.microsoft.com/office/drawing/2014/main" id="{5D897827-3C27-F4A4-40E6-48E2186D90B0}"/>
                      </a:ext>
                    </a:extLst>
                  </p:cNvPr>
                  <p:cNvGrpSpPr/>
                  <p:nvPr/>
                </p:nvGrpSpPr>
                <p:grpSpPr>
                  <a:xfrm>
                    <a:off x="5047436" y="5609484"/>
                    <a:ext cx="3948437" cy="320210"/>
                    <a:chOff x="5047436" y="2594547"/>
                    <a:chExt cx="3948437" cy="320210"/>
                  </a:xfrm>
                </p:grpSpPr>
                <p:sp>
                  <p:nvSpPr>
                    <p:cNvPr id="159" name="Rectangle 158">
                      <a:extLst>
                        <a:ext uri="{FF2B5EF4-FFF2-40B4-BE49-F238E27FC236}">
                          <a16:creationId xmlns:a16="http://schemas.microsoft.com/office/drawing/2014/main" id="{5E66A161-B84B-ACD0-0347-5EA5CF2BD7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7436" y="2594547"/>
                      <a:ext cx="945907" cy="320029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 algn="ctr">
                        <a:spcBef>
                          <a:spcPts val="0"/>
                        </a:spcBef>
                      </a:pPr>
                      <a:r>
                        <a:rPr lang="en-AU" sz="1400" b="1">
                          <a:solidFill>
                            <a:schemeClr val="bg1"/>
                          </a:solidFill>
                          <a:cs typeface="Calibri"/>
                        </a:rPr>
                        <a:t>Limb</a:t>
                      </a:r>
                      <a:endParaRPr lang="en-GB" sz="1200" b="1">
                        <a:solidFill>
                          <a:schemeClr val="bg1"/>
                        </a:solidFill>
                        <a:cs typeface="Calibri"/>
                      </a:endParaRPr>
                    </a:p>
                  </p:txBody>
                </p:sp>
                <p:sp>
                  <p:nvSpPr>
                    <p:cNvPr id="160" name="Rectangle 159">
                      <a:extLst>
                        <a:ext uri="{FF2B5EF4-FFF2-40B4-BE49-F238E27FC236}">
                          <a16:creationId xmlns:a16="http://schemas.microsoft.com/office/drawing/2014/main" id="{3E4898F5-F7D1-FBD5-80B7-46CA7EBA8E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45810" y="2594728"/>
                      <a:ext cx="1250063" cy="320029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 algn="ctr">
                        <a:spcBef>
                          <a:spcPts val="0"/>
                        </a:spcBef>
                      </a:pPr>
                      <a:r>
                        <a:rPr lang="en-AU" sz="1400" b="1">
                          <a:solidFill>
                            <a:schemeClr val="bg1"/>
                          </a:solidFill>
                          <a:cs typeface="Calibri"/>
                        </a:rPr>
                        <a:t>Notifiable?</a:t>
                      </a:r>
                      <a:endParaRPr lang="en-GB" sz="1200" b="1">
                        <a:solidFill>
                          <a:schemeClr val="bg1"/>
                        </a:solidFill>
                        <a:cs typeface="Calibri"/>
                      </a:endParaRPr>
                    </a:p>
                  </p:txBody>
                </p:sp>
              </p:grpSp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AC6F15E8-E12D-DAEF-C3F8-32147469D695}"/>
                      </a:ext>
                    </a:extLst>
                  </p:cNvPr>
                  <p:cNvSpPr/>
                  <p:nvPr/>
                </p:nvSpPr>
                <p:spPr>
                  <a:xfrm>
                    <a:off x="6042516" y="5609665"/>
                    <a:ext cx="1656000" cy="320029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>
                        <a:solidFill>
                          <a:schemeClr val="bg1"/>
                        </a:solidFill>
                        <a:cs typeface="Calibri"/>
                      </a:rPr>
                      <a:t>Scenario</a:t>
                    </a:r>
                    <a:endParaRPr lang="en-GB" sz="1200" b="1">
                      <a:solidFill>
                        <a:schemeClr val="bg1"/>
                      </a:solidFill>
                      <a:cs typeface="Calibri"/>
                    </a:endParaRPr>
                  </a:p>
                </p:txBody>
              </p:sp>
            </p:grpSp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1E2B6744-CCCF-7BA6-73FF-477440F6F18E}"/>
                    </a:ext>
                  </a:extLst>
                </p:cNvPr>
                <p:cNvSpPr/>
                <p:nvPr/>
              </p:nvSpPr>
              <p:spPr>
                <a:xfrm>
                  <a:off x="7730091" y="4126902"/>
                  <a:ext cx="1257537" cy="1553132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AU" sz="1600" b="1" i="1">
                      <a:solidFill>
                        <a:schemeClr val="tx1"/>
                      </a:solidFill>
                    </a:rPr>
                    <a:t>Notifiable – not exempt</a:t>
                  </a:r>
                </a:p>
              </p:txBody>
            </p:sp>
            <p:grpSp>
              <p:nvGrpSpPr>
                <p:cNvPr id="140" name="Group 139">
                  <a:extLst>
                    <a:ext uri="{FF2B5EF4-FFF2-40B4-BE49-F238E27FC236}">
                      <a16:creationId xmlns:a16="http://schemas.microsoft.com/office/drawing/2014/main" id="{EC1D0421-4A51-99B9-B00B-8DDA8FAC9772}"/>
                    </a:ext>
                  </a:extLst>
                </p:cNvPr>
                <p:cNvGrpSpPr/>
                <p:nvPr/>
              </p:nvGrpSpPr>
              <p:grpSpPr>
                <a:xfrm>
                  <a:off x="447749" y="4068606"/>
                  <a:ext cx="7097590" cy="1001947"/>
                  <a:chOff x="447749" y="4068606"/>
                  <a:chExt cx="7097590" cy="1001947"/>
                </a:xfrm>
              </p:grpSpPr>
              <p:grpSp>
                <p:nvGrpSpPr>
                  <p:cNvPr id="141" name="Group 140">
                    <a:extLst>
                      <a:ext uri="{FF2B5EF4-FFF2-40B4-BE49-F238E27FC236}">
                        <a16:creationId xmlns:a16="http://schemas.microsoft.com/office/drawing/2014/main" id="{DA707AC2-3D9D-8CE3-6631-D6CB1ABF2DF1}"/>
                      </a:ext>
                    </a:extLst>
                  </p:cNvPr>
                  <p:cNvGrpSpPr/>
                  <p:nvPr/>
                </p:nvGrpSpPr>
                <p:grpSpPr>
                  <a:xfrm>
                    <a:off x="447749" y="4068606"/>
                    <a:ext cx="7097590" cy="969357"/>
                    <a:chOff x="775010" y="4122011"/>
                    <a:chExt cx="7097590" cy="969357"/>
                  </a:xfrm>
                </p:grpSpPr>
                <p:grpSp>
                  <p:nvGrpSpPr>
                    <p:cNvPr id="143" name="Group 142">
                      <a:extLst>
                        <a:ext uri="{FF2B5EF4-FFF2-40B4-BE49-F238E27FC236}">
                          <a16:creationId xmlns:a16="http://schemas.microsoft.com/office/drawing/2014/main" id="{94E9590D-AE82-2F96-842F-EC0957171BE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75010" y="4184961"/>
                      <a:ext cx="1490136" cy="906407"/>
                      <a:chOff x="1272112" y="3651086"/>
                      <a:chExt cx="1490136" cy="906407"/>
                    </a:xfrm>
                  </p:grpSpPr>
                  <p:sp>
                    <p:nvSpPr>
                      <p:cNvPr id="155" name="Rectangle 154">
                        <a:extLst>
                          <a:ext uri="{FF2B5EF4-FFF2-40B4-BE49-F238E27FC236}">
                            <a16:creationId xmlns:a16="http://schemas.microsoft.com/office/drawing/2014/main" id="{D029F749-86C0-74AC-8034-E1A2B42A8F1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272112" y="3651086"/>
                        <a:ext cx="1490136" cy="862141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algn="ctr"/>
                        <a:r>
                          <a:rPr lang="en-AU" sz="1200" b="1"/>
                          <a:t>Very large acquirer threshold</a:t>
                        </a:r>
                      </a:p>
                    </p:txBody>
                  </p:sp>
                  <p:pic>
                    <p:nvPicPr>
                      <p:cNvPr id="156" name="Graphic 155" descr="Fish with solid fill">
                        <a:extLst>
                          <a:ext uri="{FF2B5EF4-FFF2-40B4-BE49-F238E27FC236}">
                            <a16:creationId xmlns:a16="http://schemas.microsoft.com/office/drawing/2014/main" id="{64BFED51-7B4A-4785-7269-4F2DD37857A9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707881" y="3938894"/>
                        <a:ext cx="618599" cy="618599"/>
                      </a:xfrm>
                      <a:prstGeom prst="rect">
                        <a:avLst/>
                      </a:prstGeom>
                    </p:spPr>
                  </p:pic>
                </p:grpSp>
                <p:sp>
                  <p:nvSpPr>
                    <p:cNvPr id="144" name="TextBox 143">
                      <a:extLst>
                        <a:ext uri="{FF2B5EF4-FFF2-40B4-BE49-F238E27FC236}">
                          <a16:creationId xmlns:a16="http://schemas.microsoft.com/office/drawing/2014/main" id="{F8270568-1CE7-E856-FCD1-98FD5ACDD15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314322" y="4459448"/>
                      <a:ext cx="3001749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 marL="0" lvl="1" algn="ctr">
                        <a:spcBef>
                          <a:spcPts val="0"/>
                        </a:spcBef>
                      </a:pPr>
                      <a:r>
                        <a:rPr lang="en-AU" sz="1400" b="1" u="sng">
                          <a:solidFill>
                            <a:schemeClr val="tx1"/>
                          </a:solidFill>
                          <a:cs typeface="Calibri"/>
                        </a:rPr>
                        <a:t>and</a:t>
                      </a:r>
                      <a:endParaRPr lang="en-GB" sz="1200" b="1" u="sng">
                        <a:solidFill>
                          <a:schemeClr val="tx1"/>
                        </a:solidFill>
                        <a:cs typeface="Calibri"/>
                      </a:endParaRPr>
                    </a:p>
                  </p:txBody>
                </p:sp>
                <p:grpSp>
                  <p:nvGrpSpPr>
                    <p:cNvPr id="145" name="Group 144">
                      <a:extLst>
                        <a:ext uri="{FF2B5EF4-FFF2-40B4-BE49-F238E27FC236}">
                          <a16:creationId xmlns:a16="http://schemas.microsoft.com/office/drawing/2014/main" id="{8D79917F-1B7D-C467-C1FF-1AE90247213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314322" y="4122011"/>
                      <a:ext cx="5558278" cy="451526"/>
                      <a:chOff x="2314322" y="4122011"/>
                      <a:chExt cx="5558278" cy="451526"/>
                    </a:xfrm>
                  </p:grpSpPr>
                  <p:grpSp>
                    <p:nvGrpSpPr>
                      <p:cNvPr id="150" name="Group 149">
                        <a:extLst>
                          <a:ext uri="{FF2B5EF4-FFF2-40B4-BE49-F238E27FC236}">
                            <a16:creationId xmlns:a16="http://schemas.microsoft.com/office/drawing/2014/main" id="{4326FBAC-E43E-9A4F-511B-B7536EFF1C8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314322" y="4184961"/>
                        <a:ext cx="4991913" cy="320029"/>
                        <a:chOff x="2314322" y="2647104"/>
                        <a:chExt cx="4991913" cy="320029"/>
                      </a:xfrm>
                    </p:grpSpPr>
                    <p:sp>
                      <p:nvSpPr>
                        <p:cNvPr id="152" name="Rectangle 151">
                          <a:extLst>
                            <a:ext uri="{FF2B5EF4-FFF2-40B4-BE49-F238E27FC236}">
                              <a16:creationId xmlns:a16="http://schemas.microsoft.com/office/drawing/2014/main" id="{1040C3BF-FFA4-4453-F910-C05739C338A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314322" y="2647104"/>
                          <a:ext cx="3001749" cy="320029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t" anchorCtr="0"/>
                        <a:lstStyle/>
                        <a:p>
                          <a:pPr marL="0" lvl="1">
                            <a:spcBef>
                              <a:spcPts val="0"/>
                            </a:spcBef>
                          </a:pPr>
                          <a:r>
                            <a:rPr lang="en-AU" sz="1400">
                              <a:solidFill>
                                <a:schemeClr val="tx1"/>
                              </a:solidFill>
                              <a:cs typeface="Calibri"/>
                            </a:rPr>
                            <a:t>Acquirer Australian turnover</a:t>
                          </a:r>
                          <a:endParaRPr lang="en-GB" sz="1200">
                            <a:solidFill>
                              <a:schemeClr val="tx1"/>
                            </a:solidFill>
                            <a:cs typeface="Calibri"/>
                          </a:endParaRPr>
                        </a:p>
                      </p:txBody>
                    </p:sp>
                    <p:sp>
                      <p:nvSpPr>
                        <p:cNvPr id="153" name="Rectangle 152">
                          <a:extLst>
                            <a:ext uri="{FF2B5EF4-FFF2-40B4-BE49-F238E27FC236}">
                              <a16:creationId xmlns:a16="http://schemas.microsoft.com/office/drawing/2014/main" id="{BB761140-635C-1A2D-ED56-B62F038D0AC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365246" y="2647104"/>
                          <a:ext cx="945907" cy="320029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t" anchorCtr="0"/>
                        <a:lstStyle/>
                        <a:p>
                          <a:pPr marL="0" lvl="1" algn="ctr">
                            <a:spcBef>
                              <a:spcPts val="0"/>
                            </a:spcBef>
                          </a:pPr>
                          <a:r>
                            <a:rPr lang="en-AU" sz="1600">
                              <a:solidFill>
                                <a:schemeClr val="tx1"/>
                              </a:solidFill>
                              <a:cs typeface="Calibri"/>
                            </a:rPr>
                            <a:t>$500m</a:t>
                          </a:r>
                          <a:endParaRPr lang="en-GB" sz="1400">
                            <a:solidFill>
                              <a:schemeClr val="tx1"/>
                            </a:solidFill>
                            <a:cs typeface="Calibri"/>
                          </a:endParaRPr>
                        </a:p>
                      </p:txBody>
                    </p:sp>
                    <p:sp>
                      <p:nvSpPr>
                        <p:cNvPr id="154" name="Rectangle 153">
                          <a:extLst>
                            <a:ext uri="{FF2B5EF4-FFF2-40B4-BE49-F238E27FC236}">
                              <a16:creationId xmlns:a16="http://schemas.microsoft.com/office/drawing/2014/main" id="{DAF67A4E-7969-BE05-197D-CB9EE7E5963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360328" y="2647104"/>
                          <a:ext cx="945907" cy="320029"/>
                        </a:xfrm>
                        <a:prstGeom prst="rect">
                          <a:avLst/>
                        </a:pr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t" anchorCtr="0"/>
                        <a:lstStyle/>
                        <a:p>
                          <a:pPr marL="0" lvl="1" algn="ctr">
                            <a:spcBef>
                              <a:spcPts val="0"/>
                            </a:spcBef>
                          </a:pPr>
                          <a:r>
                            <a:rPr lang="en-AU" sz="1600">
                              <a:solidFill>
                                <a:schemeClr val="tx1"/>
                              </a:solidFill>
                              <a:cs typeface="Calibri"/>
                            </a:rPr>
                            <a:t>$500m</a:t>
                          </a:r>
                          <a:endParaRPr lang="en-GB" sz="1400">
                            <a:solidFill>
                              <a:schemeClr val="tx1"/>
                            </a:solidFill>
                            <a:cs typeface="Calibri"/>
                          </a:endParaRPr>
                        </a:p>
                      </p:txBody>
                    </p:sp>
                  </p:grpSp>
                  <p:pic>
                    <p:nvPicPr>
                      <p:cNvPr id="151" name="Graphic 150" descr="Checkmark with solid fill">
                        <a:extLst>
                          <a:ext uri="{FF2B5EF4-FFF2-40B4-BE49-F238E27FC236}">
                            <a16:creationId xmlns:a16="http://schemas.microsoft.com/office/drawing/2014/main" id="{EA8274B8-6024-C333-39F4-555351B0BCB7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  <a:ext uri="{96DAC541-7B7A-43D3-8B79-37D633B846F1}">
                            <asvg:svgBlip xmlns:asvg="http://schemas.microsoft.com/office/drawing/2016/SVG/main" r:embed="rId6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421074" y="4122011"/>
                        <a:ext cx="451526" cy="451526"/>
                      </a:xfrm>
                      <a:prstGeom prst="rect">
                        <a:avLst/>
                      </a:prstGeom>
                    </p:spPr>
                  </p:pic>
                </p:grpSp>
                <p:grpSp>
                  <p:nvGrpSpPr>
                    <p:cNvPr id="146" name="Group 145">
                      <a:extLst>
                        <a:ext uri="{FF2B5EF4-FFF2-40B4-BE49-F238E27FC236}">
                          <a16:creationId xmlns:a16="http://schemas.microsoft.com/office/drawing/2014/main" id="{EC261243-10FC-955F-B602-295A78B0368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314322" y="4727073"/>
                      <a:ext cx="4991913" cy="320029"/>
                      <a:chOff x="2314321" y="3169438"/>
                      <a:chExt cx="4991913" cy="320029"/>
                    </a:xfrm>
                  </p:grpSpPr>
                  <p:sp>
                    <p:nvSpPr>
                      <p:cNvPr id="147" name="Rectangle 146">
                        <a:extLst>
                          <a:ext uri="{FF2B5EF4-FFF2-40B4-BE49-F238E27FC236}">
                            <a16:creationId xmlns:a16="http://schemas.microsoft.com/office/drawing/2014/main" id="{1CE578F0-8268-E327-F547-451AE7BBA0A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14321" y="3169438"/>
                        <a:ext cx="3001749" cy="32002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>
                          <a:spcBef>
                            <a:spcPts val="0"/>
                          </a:spcBef>
                        </a:pPr>
                        <a:r>
                          <a:rPr lang="en-AU" sz="1400">
                            <a:solidFill>
                              <a:schemeClr val="tx1"/>
                            </a:solidFill>
                            <a:cs typeface="Calibri"/>
                          </a:rPr>
                          <a:t>Turnover of at least two parties/target</a:t>
                        </a:r>
                        <a:endParaRPr lang="en-GB" sz="12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148" name="Rectangle 147">
                        <a:extLst>
                          <a:ext uri="{FF2B5EF4-FFF2-40B4-BE49-F238E27FC236}">
                            <a16:creationId xmlns:a16="http://schemas.microsoft.com/office/drawing/2014/main" id="{18980B7C-6ABB-67C2-BA07-F958655F93A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365245" y="3169438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$10m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149" name="Rectangle 148">
                        <a:extLst>
                          <a:ext uri="{FF2B5EF4-FFF2-40B4-BE49-F238E27FC236}">
                            <a16:creationId xmlns:a16="http://schemas.microsoft.com/office/drawing/2014/main" id="{160FC0F4-63E2-4833-E0DF-BD80D8CDAAA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360327" y="3169438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$10m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</p:grpSp>
              </p:grpSp>
              <p:pic>
                <p:nvPicPr>
                  <p:cNvPr id="142" name="Graphic 141" descr="Checkmark with solid fill">
                    <a:extLst>
                      <a:ext uri="{FF2B5EF4-FFF2-40B4-BE49-F238E27FC236}">
                        <a16:creationId xmlns:a16="http://schemas.microsoft.com/office/drawing/2014/main" id="{93E90C2C-A612-1347-1AE9-5C3084639EC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6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093813" y="4619027"/>
                    <a:ext cx="451526" cy="451526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08627E48-B193-8990-7BA5-0EB5F79BC300}"/>
                  </a:ext>
                </a:extLst>
              </p:cNvPr>
              <p:cNvGrpSpPr/>
              <p:nvPr/>
            </p:nvGrpSpPr>
            <p:grpSpPr>
              <a:xfrm>
                <a:off x="403413" y="5744037"/>
                <a:ext cx="6531223" cy="646331"/>
                <a:chOff x="403413" y="5793484"/>
                <a:chExt cx="6531223" cy="646331"/>
              </a:xfrm>
            </p:grpSpPr>
            <p:sp>
              <p:nvSpPr>
                <p:cNvPr id="135" name="Rectangle 134">
                  <a:extLst>
                    <a:ext uri="{FF2B5EF4-FFF2-40B4-BE49-F238E27FC236}">
                      <a16:creationId xmlns:a16="http://schemas.microsoft.com/office/drawing/2014/main" id="{FC5F13C3-82B9-EE9F-607D-465A965C2002}"/>
                    </a:ext>
                  </a:extLst>
                </p:cNvPr>
                <p:cNvSpPr/>
                <p:nvPr/>
              </p:nvSpPr>
              <p:spPr>
                <a:xfrm>
                  <a:off x="403413" y="5793484"/>
                  <a:ext cx="1490136" cy="64633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0000" rtlCol="0" anchor="ctr"/>
                <a:lstStyle/>
                <a:p>
                  <a:pPr algn="ctr"/>
                  <a:r>
                    <a:rPr lang="en-AU" sz="1400" b="1">
                      <a:solidFill>
                        <a:schemeClr val="bg1"/>
                      </a:solidFill>
                    </a:rPr>
                    <a:t>Land exemption?</a:t>
                  </a:r>
                </a:p>
              </p:txBody>
            </p:sp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69556DE9-2217-E564-2529-67E83A380D9C}"/>
                    </a:ext>
                  </a:extLst>
                </p:cNvPr>
                <p:cNvSpPr/>
                <p:nvPr/>
              </p:nvSpPr>
              <p:spPr>
                <a:xfrm>
                  <a:off x="1942723" y="5793484"/>
                  <a:ext cx="4991913" cy="646331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0000" rtlCol="0" anchor="ctr"/>
                <a:lstStyle/>
                <a:p>
                  <a:r>
                    <a:rPr lang="en-AU" sz="1400">
                      <a:solidFill>
                        <a:schemeClr val="tx1"/>
                      </a:solidFill>
                    </a:rPr>
                    <a:t>No – a commercial business of a hardware retail store is intended to be operated on the land</a:t>
                  </a:r>
                </a:p>
              </p:txBody>
            </p:sp>
          </p:grpSp>
        </p:grpSp>
        <p:pic>
          <p:nvPicPr>
            <p:cNvPr id="5" name="Graphic 4" descr="Close with solid fill">
              <a:extLst>
                <a:ext uri="{FF2B5EF4-FFF2-40B4-BE49-F238E27FC236}">
                  <a16:creationId xmlns:a16="http://schemas.microsoft.com/office/drawing/2014/main" id="{24F876E5-95CF-4940-06C7-5DEDE683CA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61219" y="3475480"/>
              <a:ext cx="424484" cy="424484"/>
            </a:xfrm>
            <a:prstGeom prst="rect">
              <a:avLst/>
            </a:prstGeom>
          </p:spPr>
        </p:pic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B80C0-1FC2-806F-DE11-6B7FDA9DB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10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997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5C62A-82CE-A3B9-B71A-F4AD550B9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6" y="1754372"/>
            <a:ext cx="8458200" cy="1143000"/>
          </a:xfrm>
        </p:spPr>
        <p:txBody>
          <a:bodyPr/>
          <a:lstStyle/>
          <a:p>
            <a:r>
              <a:rPr lang="en-AU"/>
              <a:t>Next steps</a:t>
            </a:r>
            <a:br>
              <a:rPr lang="en-AU"/>
            </a:br>
            <a:r>
              <a:rPr lang="en-AU" sz="1800" b="0">
                <a:solidFill>
                  <a:schemeClr val="bg1"/>
                </a:solidFill>
              </a:rPr>
              <a:t>Further detail on thresholds will be consulted on through the development of</a:t>
            </a:r>
            <a:br>
              <a:rPr lang="en-AU" sz="1800" b="0">
                <a:solidFill>
                  <a:schemeClr val="bg1"/>
                </a:solidFill>
              </a:rPr>
            </a:br>
            <a:r>
              <a:rPr lang="en-AU" sz="1800" b="0">
                <a:solidFill>
                  <a:schemeClr val="bg1"/>
                </a:solidFill>
              </a:rPr>
              <a:t>subordinate legislation later in 2024-25.</a:t>
            </a:r>
            <a:br>
              <a:rPr lang="en-AU" sz="1800" b="0">
                <a:solidFill>
                  <a:schemeClr val="bg1"/>
                </a:solidFill>
              </a:rPr>
            </a:br>
            <a:endParaRPr lang="en-AU" b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D717B6-038A-0269-6662-95037A3AC677}"/>
              </a:ext>
            </a:extLst>
          </p:cNvPr>
          <p:cNvSpPr/>
          <p:nvPr/>
        </p:nvSpPr>
        <p:spPr>
          <a:xfrm>
            <a:off x="856807" y="3208703"/>
            <a:ext cx="7430386" cy="75192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>
                <a:solidFill>
                  <a:schemeClr val="tx1"/>
                </a:solidFill>
              </a:rPr>
              <a:t>Enquiries:</a:t>
            </a:r>
            <a:r>
              <a:rPr lang="en-AU" sz="2000">
                <a:solidFill>
                  <a:schemeClr val="tx1"/>
                </a:solidFill>
              </a:rPr>
              <a:t> CompetitionTaskforce@treasury.gov.au</a:t>
            </a:r>
            <a:endParaRPr lang="en-AU" sz="2000" b="1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18F5D6-70C7-F196-A36D-5CBE955EE7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11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17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EB2DAA1F-7B31-0E2F-6458-A03B9129C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14556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45F478-F9FF-51D6-817E-6DBFBD7BA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5766"/>
            <a:ext cx="8229600" cy="1143000"/>
          </a:xfrm>
        </p:spPr>
        <p:txBody>
          <a:bodyPr/>
          <a:lstStyle/>
          <a:p>
            <a:r>
              <a:rPr lang="en-AU" sz="3600">
                <a:solidFill>
                  <a:schemeClr val="bg1"/>
                </a:solidFill>
              </a:rPr>
              <a:t>A faster, stronger and simpler merger system for a more competitive economy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6232CF3-63A9-832F-641E-B5B8E41F95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78160" y="3889624"/>
            <a:ext cx="854231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5" name="Group 4" descr="Target">
            <a:extLst>
              <a:ext uri="{FF2B5EF4-FFF2-40B4-BE49-F238E27FC236}">
                <a16:creationId xmlns:a16="http://schemas.microsoft.com/office/drawing/2014/main" id="{309AF79E-015E-4437-7040-1EC16419CF0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671277" y="2677160"/>
            <a:ext cx="864096" cy="864096"/>
            <a:chOff x="3080049" y="1761792"/>
            <a:chExt cx="864096" cy="864096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5028CBA-BDE3-2F95-E6E1-3DE9E5F0135A}"/>
                </a:ext>
              </a:extLst>
            </p:cNvPr>
            <p:cNvSpPr/>
            <p:nvPr/>
          </p:nvSpPr>
          <p:spPr>
            <a:xfrm>
              <a:off x="3080049" y="1761792"/>
              <a:ext cx="864096" cy="8640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7" name="Graphic 6" descr="Bullseye outline">
              <a:extLst>
                <a:ext uri="{FF2B5EF4-FFF2-40B4-BE49-F238E27FC236}">
                  <a16:creationId xmlns:a16="http://schemas.microsoft.com/office/drawing/2014/main" id="{87B4016F-5EF4-3804-4B40-41B1AD5CB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156599" y="1838342"/>
              <a:ext cx="710997" cy="710997"/>
            </a:xfrm>
            <a:prstGeom prst="rect">
              <a:avLst/>
            </a:prstGeom>
          </p:spPr>
        </p:pic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0E5B3DA8-13CB-06C5-9B32-9BF3AF6E157B}"/>
              </a:ext>
            </a:extLst>
          </p:cNvPr>
          <p:cNvSpPr txBox="1"/>
          <p:nvPr/>
        </p:nvSpPr>
        <p:spPr>
          <a:xfrm>
            <a:off x="205556" y="1855106"/>
            <a:ext cx="1833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/>
              <a:t>Targeted, risk-based notification thresholds</a:t>
            </a:r>
          </a:p>
        </p:txBody>
      </p:sp>
      <p:grpSp>
        <p:nvGrpSpPr>
          <p:cNvPr id="11" name="Group 10" descr="Exit door">
            <a:extLst>
              <a:ext uri="{FF2B5EF4-FFF2-40B4-BE49-F238E27FC236}">
                <a16:creationId xmlns:a16="http://schemas.microsoft.com/office/drawing/2014/main" id="{C98B8DE2-8363-6957-EEE8-09254821518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1394893" y="4235104"/>
            <a:ext cx="864096" cy="864096"/>
            <a:chOff x="7164905" y="4571022"/>
            <a:chExt cx="864096" cy="86409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E4DCAF0-9630-4E14-E950-145BA4044C9B}"/>
                </a:ext>
              </a:extLst>
            </p:cNvPr>
            <p:cNvSpPr/>
            <p:nvPr/>
          </p:nvSpPr>
          <p:spPr>
            <a:xfrm>
              <a:off x="7164905" y="4571022"/>
              <a:ext cx="864096" cy="8640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13" name="Graphic 12" descr="Exit outline">
              <a:extLst>
                <a:ext uri="{FF2B5EF4-FFF2-40B4-BE49-F238E27FC236}">
                  <a16:creationId xmlns:a16="http://schemas.microsoft.com/office/drawing/2014/main" id="{F20AB137-32DB-975F-2614-0DC5EB28AD8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295412" y="4653882"/>
              <a:ext cx="698376" cy="698376"/>
            </a:xfrm>
            <a:prstGeom prst="rect">
              <a:avLst/>
            </a:prstGeom>
          </p:spPr>
        </p:pic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95327105-5D83-644A-09FA-E23DD5CADFFB}"/>
              </a:ext>
            </a:extLst>
          </p:cNvPr>
          <p:cNvSpPr txBox="1"/>
          <p:nvPr/>
        </p:nvSpPr>
        <p:spPr>
          <a:xfrm>
            <a:off x="870993" y="5219735"/>
            <a:ext cx="19118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/>
              <a:t>Notification waiver process to increase certainty and support efficient administration</a:t>
            </a:r>
          </a:p>
        </p:txBody>
      </p:sp>
      <p:grpSp>
        <p:nvGrpSpPr>
          <p:cNvPr id="14" name="Group 13" descr="Notification/application form">
            <a:extLst>
              <a:ext uri="{FF2B5EF4-FFF2-40B4-BE49-F238E27FC236}">
                <a16:creationId xmlns:a16="http://schemas.microsoft.com/office/drawing/2014/main" id="{B26781C8-F6A3-271B-5A6B-287BC7FF76B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2496077" y="2675738"/>
            <a:ext cx="864096" cy="864096"/>
            <a:chOff x="2024174" y="4053284"/>
            <a:chExt cx="864096" cy="86409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429F597-5B36-A2C5-1F65-70DF658A29D3}"/>
                </a:ext>
              </a:extLst>
            </p:cNvPr>
            <p:cNvSpPr/>
            <p:nvPr/>
          </p:nvSpPr>
          <p:spPr>
            <a:xfrm>
              <a:off x="2024174" y="4053284"/>
              <a:ext cx="864096" cy="86409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16" name="Graphic 15" descr="Checklist outline">
              <a:extLst>
                <a:ext uri="{FF2B5EF4-FFF2-40B4-BE49-F238E27FC236}">
                  <a16:creationId xmlns:a16="http://schemas.microsoft.com/office/drawing/2014/main" id="{5309AF4A-EC50-F0B5-87DF-F66CB04ACCC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130076" y="4159186"/>
              <a:ext cx="652292" cy="652292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BCB3087E-4EF6-46CA-B526-FC4C593E2403}"/>
              </a:ext>
            </a:extLst>
          </p:cNvPr>
          <p:cNvSpPr txBox="1"/>
          <p:nvPr/>
        </p:nvSpPr>
        <p:spPr>
          <a:xfrm>
            <a:off x="1979711" y="1639663"/>
            <a:ext cx="190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/>
              <a:t>Notification/application forms to be set in legislative instruments following consultation</a:t>
            </a:r>
          </a:p>
        </p:txBody>
      </p:sp>
      <p:grpSp>
        <p:nvGrpSpPr>
          <p:cNvPr id="17" name="Group 16" descr="Magnifying glass">
            <a:extLst>
              <a:ext uri="{FF2B5EF4-FFF2-40B4-BE49-F238E27FC236}">
                <a16:creationId xmlns:a16="http://schemas.microsoft.com/office/drawing/2014/main" id="{1A83342B-D42D-476C-5EE6-7D565E40D75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3225433" y="4235104"/>
            <a:ext cx="864096" cy="864096"/>
            <a:chOff x="2332287" y="3841000"/>
            <a:chExt cx="864096" cy="864096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66CCA1C-BCFD-ABCD-05A4-BFAC0A64FFFA}"/>
                </a:ext>
              </a:extLst>
            </p:cNvPr>
            <p:cNvSpPr/>
            <p:nvPr/>
          </p:nvSpPr>
          <p:spPr>
            <a:xfrm>
              <a:off x="2332287" y="3841000"/>
              <a:ext cx="864096" cy="8640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19" name="Graphic 18" descr="Magnifying glass outline">
              <a:extLst>
                <a:ext uri="{FF2B5EF4-FFF2-40B4-BE49-F238E27FC236}">
                  <a16:creationId xmlns:a16="http://schemas.microsoft.com/office/drawing/2014/main" id="{BF67D189-BB69-C6D6-E151-D91A20CA8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454008" y="3962721"/>
              <a:ext cx="620655" cy="620655"/>
            </a:xfrm>
            <a:prstGeom prst="rect">
              <a:avLst/>
            </a:prstGeom>
          </p:spPr>
        </p:pic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0EB8EDFE-33A5-88C9-3984-63CED1D5330E}"/>
              </a:ext>
            </a:extLst>
          </p:cNvPr>
          <p:cNvSpPr txBox="1"/>
          <p:nvPr/>
        </p:nvSpPr>
        <p:spPr>
          <a:xfrm>
            <a:off x="2735378" y="5184906"/>
            <a:ext cx="1833873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AU" sz="1400"/>
              <a:t>Transparency and ACCC accountability via public register, reasons for decisions and annual reporting</a:t>
            </a:r>
          </a:p>
        </p:txBody>
      </p:sp>
      <p:grpSp>
        <p:nvGrpSpPr>
          <p:cNvPr id="20" name="Group 19" descr="Clock">
            <a:extLst>
              <a:ext uri="{FF2B5EF4-FFF2-40B4-BE49-F238E27FC236}">
                <a16:creationId xmlns:a16="http://schemas.microsoft.com/office/drawing/2014/main" id="{CFB718A8-B17D-101A-C92F-7A1157DA02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4192067" y="2675738"/>
            <a:ext cx="864096" cy="864096"/>
            <a:chOff x="3175206" y="2048952"/>
            <a:chExt cx="864096" cy="864096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D11AB1C-4A6B-263A-49B4-5786BE90241D}"/>
                </a:ext>
              </a:extLst>
            </p:cNvPr>
            <p:cNvSpPr/>
            <p:nvPr/>
          </p:nvSpPr>
          <p:spPr>
            <a:xfrm>
              <a:off x="3175206" y="2048952"/>
              <a:ext cx="864096" cy="8640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22" name="Graphic 21" descr="Clock outline">
              <a:extLst>
                <a:ext uri="{FF2B5EF4-FFF2-40B4-BE49-F238E27FC236}">
                  <a16:creationId xmlns:a16="http://schemas.microsoft.com/office/drawing/2014/main" id="{11DE2A41-C2B5-A0F5-A333-D876E6582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242430" y="2116176"/>
              <a:ext cx="729648" cy="729648"/>
            </a:xfrm>
            <a:prstGeom prst="rect">
              <a:avLst/>
            </a:prstGeom>
          </p:spPr>
        </p:pic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F51A5107-074E-126B-84CD-C72EF7702876}"/>
              </a:ext>
            </a:extLst>
          </p:cNvPr>
          <p:cNvSpPr txBox="1"/>
          <p:nvPr/>
        </p:nvSpPr>
        <p:spPr>
          <a:xfrm>
            <a:off x="3697307" y="1747601"/>
            <a:ext cx="1833873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AU" sz="1400"/>
              <a:t>Clear suspensory timelines supporting prompt review</a:t>
            </a:r>
            <a:endParaRPr lang="en-AU" sz="1400">
              <a:solidFill>
                <a:srgbClr val="FF0000"/>
              </a:solidFill>
              <a:ea typeface="Calibri"/>
            </a:endParaRPr>
          </a:p>
        </p:txBody>
      </p:sp>
      <p:grpSp>
        <p:nvGrpSpPr>
          <p:cNvPr id="47" name="Group 46" descr="Fish">
            <a:extLst>
              <a:ext uri="{FF2B5EF4-FFF2-40B4-BE49-F238E27FC236}">
                <a16:creationId xmlns:a16="http://schemas.microsoft.com/office/drawing/2014/main" id="{6FA07120-DFA6-FA0A-BB1D-11FEFCF39D9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5046922" y="4235104"/>
            <a:ext cx="864096" cy="864096"/>
            <a:chOff x="5046922" y="4113023"/>
            <a:chExt cx="864096" cy="864096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709BC34-4128-EA0D-EAAC-B0FB9B65F2C9}"/>
                </a:ext>
              </a:extLst>
            </p:cNvPr>
            <p:cNvSpPr/>
            <p:nvPr/>
          </p:nvSpPr>
          <p:spPr>
            <a:xfrm>
              <a:off x="5046922" y="4113023"/>
              <a:ext cx="864096" cy="8640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49" name="Graphic 48" descr="Competition outline">
              <a:extLst>
                <a:ext uri="{FF2B5EF4-FFF2-40B4-BE49-F238E27FC236}">
                  <a16:creationId xmlns:a16="http://schemas.microsoft.com/office/drawing/2014/main" id="{20DB88FA-7165-1E35-9FA1-6FE5D1A38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5128014" y="4194115"/>
              <a:ext cx="701913" cy="701913"/>
            </a:xfrm>
            <a:prstGeom prst="rect">
              <a:avLst/>
            </a:prstGeom>
          </p:spPr>
        </p:pic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33B7DA8F-FD69-77C3-DA3F-D071A6F9A3CE}"/>
              </a:ext>
            </a:extLst>
          </p:cNvPr>
          <p:cNvSpPr txBox="1"/>
          <p:nvPr/>
        </p:nvSpPr>
        <p:spPr>
          <a:xfrm>
            <a:off x="4572000" y="5132048"/>
            <a:ext cx="1832400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AU" sz="1400"/>
              <a:t>Economic focus and clarified ‘substantial lessening of competition’ for mergers</a:t>
            </a:r>
          </a:p>
        </p:txBody>
      </p:sp>
      <p:grpSp>
        <p:nvGrpSpPr>
          <p:cNvPr id="23" name="Group 22" descr="Meeting">
            <a:extLst>
              <a:ext uri="{FF2B5EF4-FFF2-40B4-BE49-F238E27FC236}">
                <a16:creationId xmlns:a16="http://schemas.microsoft.com/office/drawing/2014/main" id="{A8514814-AC52-9185-97CA-39A790CA0E0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5888057" y="2702688"/>
            <a:ext cx="864096" cy="864096"/>
            <a:chOff x="4625237" y="4064714"/>
            <a:chExt cx="864096" cy="864096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DC69831-B3A6-B3BA-0C68-4AF51EDFDEFE}"/>
                </a:ext>
              </a:extLst>
            </p:cNvPr>
            <p:cNvSpPr/>
            <p:nvPr/>
          </p:nvSpPr>
          <p:spPr>
            <a:xfrm>
              <a:off x="4625237" y="4064714"/>
              <a:ext cx="864096" cy="86409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25" name="Graphic 24" descr="Boardroom outline">
              <a:extLst>
                <a:ext uri="{FF2B5EF4-FFF2-40B4-BE49-F238E27FC236}">
                  <a16:creationId xmlns:a16="http://schemas.microsoft.com/office/drawing/2014/main" id="{69F989F6-4C50-027E-843E-38EC06611C3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4653046" y="4092523"/>
              <a:ext cx="808478" cy="808478"/>
            </a:xfrm>
            <a:prstGeom prst="rect">
              <a:avLst/>
            </a:prstGeom>
          </p:spPr>
        </p:pic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FF1D1933-0C5D-5168-33D5-B3E699B9395D}"/>
              </a:ext>
            </a:extLst>
          </p:cNvPr>
          <p:cNvSpPr txBox="1"/>
          <p:nvPr/>
        </p:nvSpPr>
        <p:spPr>
          <a:xfrm>
            <a:off x="5403168" y="1639663"/>
            <a:ext cx="183387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AU" sz="1400"/>
              <a:t>Procedural fairness – ACCC engagement, notice of competition concerns</a:t>
            </a:r>
          </a:p>
        </p:txBody>
      </p:sp>
      <p:grpSp>
        <p:nvGrpSpPr>
          <p:cNvPr id="8" name="Group 7" descr="Wind turbines">
            <a:extLst>
              <a:ext uri="{FF2B5EF4-FFF2-40B4-BE49-F238E27FC236}">
                <a16:creationId xmlns:a16="http://schemas.microsoft.com/office/drawing/2014/main" id="{5D3B0EEF-2C5B-052C-4566-BDAD7BBBA14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6864473" y="4235104"/>
            <a:ext cx="864096" cy="864096"/>
            <a:chOff x="3131840" y="2021029"/>
            <a:chExt cx="864096" cy="864096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16FEA6E1-CC1B-BDAA-2F26-333830863715}"/>
                </a:ext>
              </a:extLst>
            </p:cNvPr>
            <p:cNvSpPr/>
            <p:nvPr/>
          </p:nvSpPr>
          <p:spPr>
            <a:xfrm>
              <a:off x="3131840" y="2021029"/>
              <a:ext cx="864096" cy="8640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10" name="Graphic 9" descr="Wind Turbines outline">
              <a:extLst>
                <a:ext uri="{FF2B5EF4-FFF2-40B4-BE49-F238E27FC236}">
                  <a16:creationId xmlns:a16="http://schemas.microsoft.com/office/drawing/2014/main" id="{6AC6EFCE-D112-47A7-242D-CB2B6354AD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3264492" y="2153681"/>
              <a:ext cx="598793" cy="598793"/>
            </a:xfrm>
            <a:prstGeom prst="rect">
              <a:avLst/>
            </a:prstGeom>
          </p:spPr>
        </p:pic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03BFB471-D8D3-8D26-59A4-3B02BB2396AB}"/>
              </a:ext>
            </a:extLst>
          </p:cNvPr>
          <p:cNvSpPr txBox="1"/>
          <p:nvPr/>
        </p:nvSpPr>
        <p:spPr>
          <a:xfrm>
            <a:off x="6410535" y="5290621"/>
            <a:ext cx="18338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/>
              <a:t>Facilitating mergers of net public benefit to the community</a:t>
            </a:r>
          </a:p>
        </p:txBody>
      </p:sp>
      <p:grpSp>
        <p:nvGrpSpPr>
          <p:cNvPr id="26" name="Group 25" descr="People">
            <a:extLst>
              <a:ext uri="{FF2B5EF4-FFF2-40B4-BE49-F238E27FC236}">
                <a16:creationId xmlns:a16="http://schemas.microsoft.com/office/drawing/2014/main" id="{CFAC28EB-EEB7-F7E9-54EF-1ABBB8F01E7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7584045" y="2702688"/>
            <a:ext cx="864096" cy="864096"/>
            <a:chOff x="6561115" y="2386080"/>
            <a:chExt cx="864096" cy="864096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E54D2E3-3EB0-71CD-D967-F251F8854819}"/>
                </a:ext>
              </a:extLst>
            </p:cNvPr>
            <p:cNvSpPr/>
            <p:nvPr/>
          </p:nvSpPr>
          <p:spPr>
            <a:xfrm>
              <a:off x="6561115" y="2386080"/>
              <a:ext cx="864096" cy="86409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28" name="Graphic 27" descr="Users outline">
              <a:extLst>
                <a:ext uri="{FF2B5EF4-FFF2-40B4-BE49-F238E27FC236}">
                  <a16:creationId xmlns:a16="http://schemas.microsoft.com/office/drawing/2014/main" id="{58E7FE6F-46DA-4C09-D355-0F6B46679030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6630489" y="2455454"/>
              <a:ext cx="725348" cy="725348"/>
            </a:xfrm>
            <a:prstGeom prst="rect">
              <a:avLst/>
            </a:prstGeom>
          </p:spPr>
        </p:pic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3BD8F194-63D9-1901-6126-144024CC00BD}"/>
              </a:ext>
            </a:extLst>
          </p:cNvPr>
          <p:cNvSpPr txBox="1"/>
          <p:nvPr/>
        </p:nvSpPr>
        <p:spPr>
          <a:xfrm>
            <a:off x="7200621" y="1856345"/>
            <a:ext cx="183387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AU" sz="1400"/>
              <a:t>Expert review of decisions by Tribunal</a:t>
            </a:r>
            <a:endParaRPr lang="en-AU" sz="1400">
              <a:ea typeface="Calibri"/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4B90C62-15AA-8F10-BB0D-25B7AC2D6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03325" y="3543343"/>
            <a:ext cx="0" cy="3483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6DDD32F-6570-3AF5-60F1-210BFD415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28125" y="3542632"/>
            <a:ext cx="0" cy="3497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AC705A0-B7DD-294E-9E72-1847EE158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24115" y="3542632"/>
            <a:ext cx="0" cy="3497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079D560-A722-C149-7707-BAF74E4889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320104" y="3542632"/>
            <a:ext cx="0" cy="3497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885D8F7-E52F-C11D-4FD6-A2F474BFD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002611" y="3542632"/>
            <a:ext cx="0" cy="3497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81FF47E-2A51-0620-FAD4-0CFED875C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96521" y="3899874"/>
            <a:ext cx="0" cy="3497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AA10AED-BCBE-63CC-9194-DF2BB0219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477001" y="3899874"/>
            <a:ext cx="0" cy="3497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6078C1E-3BB0-749C-ED87-CC8968475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57481" y="3899874"/>
            <a:ext cx="0" cy="3497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710A61C-CB0D-0239-3764-8CDE90C67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37961" y="3899874"/>
            <a:ext cx="0" cy="3497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93964-34F0-E903-58D3-EAE31C9D631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2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1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5F478-F9FF-51D6-817E-6DBFBD7BA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Notification thresholds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8CEF924-C71E-47C7-C43E-0704A86E7AFB}"/>
              </a:ext>
            </a:extLst>
          </p:cNvPr>
          <p:cNvSpPr txBox="1"/>
          <p:nvPr/>
        </p:nvSpPr>
        <p:spPr>
          <a:xfrm>
            <a:off x="1510240" y="985005"/>
            <a:ext cx="61199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/>
              <a:t>There will be one economy-wide monetary threshold …</a:t>
            </a:r>
          </a:p>
        </p:txBody>
      </p:sp>
      <p:grpSp>
        <p:nvGrpSpPr>
          <p:cNvPr id="39" name="Group 38" descr="Economy-wide monetary threshold">
            <a:extLst>
              <a:ext uri="{FF2B5EF4-FFF2-40B4-BE49-F238E27FC236}">
                <a16:creationId xmlns:a16="http://schemas.microsoft.com/office/drawing/2014/main" id="{F9C18486-F3DE-190E-C6CC-CA1A8EA4D9AE}"/>
              </a:ext>
            </a:extLst>
          </p:cNvPr>
          <p:cNvGrpSpPr/>
          <p:nvPr/>
        </p:nvGrpSpPr>
        <p:grpSpPr>
          <a:xfrm>
            <a:off x="700177" y="1273441"/>
            <a:ext cx="1273814" cy="1251814"/>
            <a:chOff x="-111763" y="837717"/>
            <a:chExt cx="1273814" cy="1251814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92C539D-0594-6415-B927-13C4C68F7C12}"/>
                </a:ext>
              </a:extLst>
            </p:cNvPr>
            <p:cNvSpPr/>
            <p:nvPr/>
          </p:nvSpPr>
          <p:spPr>
            <a:xfrm>
              <a:off x="-111763" y="837717"/>
              <a:ext cx="1273814" cy="12518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AU" sz="1200" b="1"/>
                <a:t>Economy-wide monetary threshold</a:t>
              </a:r>
            </a:p>
          </p:txBody>
        </p:sp>
        <p:pic>
          <p:nvPicPr>
            <p:cNvPr id="41" name="Graphic 40" descr="Coins with solid fill">
              <a:extLst>
                <a:ext uri="{FF2B5EF4-FFF2-40B4-BE49-F238E27FC236}">
                  <a16:creationId xmlns:a16="http://schemas.microsoft.com/office/drawing/2014/main" id="{8C86A532-DAB2-1231-F30D-ED6BF90D917B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74093" y="1463624"/>
              <a:ext cx="476249" cy="476249"/>
            </a:xfrm>
            <a:prstGeom prst="rect">
              <a:avLst/>
            </a:prstGeom>
          </p:spPr>
        </p:pic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A4CDD139-6BEE-3B64-7842-4A9D552998EC}"/>
              </a:ext>
            </a:extLst>
          </p:cNvPr>
          <p:cNvSpPr/>
          <p:nvPr/>
        </p:nvSpPr>
        <p:spPr>
          <a:xfrm>
            <a:off x="2018440" y="1272281"/>
            <a:ext cx="6419434" cy="12544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>
              <a:spcBef>
                <a:spcPts val="0"/>
              </a:spcBef>
            </a:pPr>
            <a:r>
              <a:rPr lang="en-AU" sz="1200" b="1">
                <a:solidFill>
                  <a:schemeClr val="tx1"/>
                </a:solidFill>
                <a:cs typeface="Calibri"/>
              </a:rPr>
              <a:t>An acquisition is notifiable if it meets the following limbs, AND the target has a material connection to Australia:</a:t>
            </a:r>
          </a:p>
          <a:p>
            <a:pPr marL="228600" lvl="1" indent="-228600">
              <a:spcBef>
                <a:spcPts val="0"/>
              </a:spcBef>
              <a:buAutoNum type="alphaLcPeriod"/>
            </a:pPr>
            <a:r>
              <a:rPr lang="en-AU" sz="1200">
                <a:solidFill>
                  <a:schemeClr val="tx1"/>
                </a:solidFill>
                <a:cs typeface="Calibri"/>
              </a:rPr>
              <a:t>Combined Australian turnover of merger parties (including acquirer group) is at least </a:t>
            </a:r>
            <a:r>
              <a:rPr lang="en-AU" sz="1200" b="1">
                <a:solidFill>
                  <a:schemeClr val="tx1"/>
                </a:solidFill>
                <a:cs typeface="Calibri"/>
              </a:rPr>
              <a:t>$200 million </a:t>
            </a:r>
            <a:r>
              <a:rPr lang="en-AU" sz="1200" u="sng">
                <a:solidFill>
                  <a:schemeClr val="tx1"/>
                </a:solidFill>
                <a:cs typeface="Calibri"/>
              </a:rPr>
              <a:t>AND</a:t>
            </a:r>
          </a:p>
          <a:p>
            <a:pPr marL="228600" lvl="1" indent="-228600">
              <a:spcBef>
                <a:spcPts val="0"/>
              </a:spcBef>
              <a:buAutoNum type="alphaLcPeriod"/>
            </a:pPr>
            <a:r>
              <a:rPr lang="en-AU" sz="1200" u="sng">
                <a:solidFill>
                  <a:schemeClr val="tx1"/>
                </a:solidFill>
                <a:cs typeface="Calibri"/>
              </a:rPr>
              <a:t>EITHER</a:t>
            </a:r>
            <a:r>
              <a:rPr lang="en-AU" sz="1200">
                <a:solidFill>
                  <a:schemeClr val="tx1"/>
                </a:solidFill>
                <a:cs typeface="Calibri"/>
              </a:rPr>
              <a:t> the Australian turnover is at least </a:t>
            </a:r>
            <a:r>
              <a:rPr lang="en-AU" sz="1200" b="1">
                <a:solidFill>
                  <a:schemeClr val="tx1"/>
                </a:solidFill>
                <a:cs typeface="Calibri"/>
              </a:rPr>
              <a:t>$50 million</a:t>
            </a:r>
            <a:r>
              <a:rPr lang="en-AU" sz="1200">
                <a:solidFill>
                  <a:schemeClr val="tx1"/>
                </a:solidFill>
                <a:cs typeface="Calibri"/>
              </a:rPr>
              <a:t> for each of at least two of the merger parties </a:t>
            </a:r>
            <a:r>
              <a:rPr lang="en-AU" sz="1200" u="sng">
                <a:solidFill>
                  <a:schemeClr val="tx1"/>
                </a:solidFill>
                <a:cs typeface="Calibri"/>
              </a:rPr>
              <a:t>OR</a:t>
            </a:r>
            <a:r>
              <a:rPr lang="en-AU" sz="1200">
                <a:solidFill>
                  <a:schemeClr val="tx1"/>
                </a:solidFill>
                <a:cs typeface="Calibri"/>
              </a:rPr>
              <a:t> the global transaction value is at least </a:t>
            </a:r>
            <a:r>
              <a:rPr lang="en-AU" sz="1200" b="1">
                <a:solidFill>
                  <a:schemeClr val="tx1"/>
                </a:solidFill>
                <a:cs typeface="Calibri"/>
              </a:rPr>
              <a:t>$250 million</a:t>
            </a:r>
            <a:endParaRPr lang="en-GB" sz="1200" b="1">
              <a:solidFill>
                <a:schemeClr val="tx1"/>
              </a:solidFill>
              <a:cs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694F496-D0D4-BB65-A143-AD2691676BBF}"/>
              </a:ext>
            </a:extLst>
          </p:cNvPr>
          <p:cNvSpPr txBox="1"/>
          <p:nvPr/>
        </p:nvSpPr>
        <p:spPr>
          <a:xfrm>
            <a:off x="173238" y="2530280"/>
            <a:ext cx="87915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/>
              <a:t>… with an additional targeted threshold for very large acquirers of smaller businesses or assets …</a:t>
            </a:r>
          </a:p>
        </p:txBody>
      </p:sp>
      <p:grpSp>
        <p:nvGrpSpPr>
          <p:cNvPr id="42" name="Group 41" descr="Very large acquirer threshold">
            <a:extLst>
              <a:ext uri="{FF2B5EF4-FFF2-40B4-BE49-F238E27FC236}">
                <a16:creationId xmlns:a16="http://schemas.microsoft.com/office/drawing/2014/main" id="{2865C560-668B-C93F-A029-BD1431974B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700177" y="2848366"/>
            <a:ext cx="1273814" cy="963081"/>
            <a:chOff x="700177" y="2848366"/>
            <a:chExt cx="1273814" cy="96308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85C7857-FBB0-8CAA-9CEE-68EC0579957D}"/>
                </a:ext>
              </a:extLst>
            </p:cNvPr>
            <p:cNvSpPr/>
            <p:nvPr/>
          </p:nvSpPr>
          <p:spPr>
            <a:xfrm>
              <a:off x="700177" y="2848366"/>
              <a:ext cx="1273814" cy="9630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AU" sz="1200" b="1"/>
                <a:t>Very large acquirer threshold</a:t>
              </a:r>
            </a:p>
          </p:txBody>
        </p:sp>
        <p:pic>
          <p:nvPicPr>
            <p:cNvPr id="35" name="Graphic 34" descr="Fish with solid fill">
              <a:extLst>
                <a:ext uri="{FF2B5EF4-FFF2-40B4-BE49-F238E27FC236}">
                  <a16:creationId xmlns:a16="http://schemas.microsoft.com/office/drawing/2014/main" id="{90DC5CF1-97D9-7D6A-562A-C4BC2F9D4151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117615" y="3363092"/>
              <a:ext cx="446205" cy="446205"/>
            </a:xfrm>
            <a:prstGeom prst="rect">
              <a:avLst/>
            </a:prstGeom>
          </p:spPr>
        </p:pic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E695C1D1-E789-D6EB-FFA9-1F6DE5D69812}"/>
              </a:ext>
            </a:extLst>
          </p:cNvPr>
          <p:cNvSpPr/>
          <p:nvPr/>
        </p:nvSpPr>
        <p:spPr>
          <a:xfrm>
            <a:off x="2013112" y="2850621"/>
            <a:ext cx="6424761" cy="9608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indent="-457200"/>
            <a:r>
              <a:rPr lang="en-AU" sz="1100" b="1">
                <a:solidFill>
                  <a:schemeClr val="tx1"/>
                </a:solidFill>
                <a:cs typeface="Calibri"/>
              </a:rPr>
              <a:t>An acquisition is notifiable if:</a:t>
            </a:r>
          </a:p>
          <a:p>
            <a:pPr marL="228600" lvl="1" indent="-228600">
              <a:spcBef>
                <a:spcPts val="0"/>
              </a:spcBef>
              <a:buAutoNum type="alphaLcPeriod"/>
            </a:pPr>
            <a:r>
              <a:rPr lang="en-AU" sz="1100">
                <a:solidFill>
                  <a:schemeClr val="tx1"/>
                </a:solidFill>
                <a:cs typeface="Calibri"/>
              </a:rPr>
              <a:t>Acquirer group Australian turnover is at least </a:t>
            </a:r>
            <a:r>
              <a:rPr lang="en-AU" sz="1100" b="1">
                <a:solidFill>
                  <a:schemeClr val="tx1"/>
                </a:solidFill>
                <a:cs typeface="Calibri"/>
              </a:rPr>
              <a:t>$500 million </a:t>
            </a:r>
            <a:r>
              <a:rPr lang="en-AU" sz="1100" u="sng">
                <a:solidFill>
                  <a:schemeClr val="tx1"/>
                </a:solidFill>
                <a:cs typeface="Calibri"/>
              </a:rPr>
              <a:t>AND</a:t>
            </a:r>
          </a:p>
          <a:p>
            <a:pPr marL="228600" lvl="1" indent="-228600">
              <a:spcBef>
                <a:spcPts val="0"/>
              </a:spcBef>
              <a:buAutoNum type="alphaLcPeriod"/>
            </a:pPr>
            <a:r>
              <a:rPr lang="en-AU" sz="1100">
                <a:solidFill>
                  <a:schemeClr val="tx1"/>
                </a:solidFill>
                <a:cs typeface="Calibri"/>
              </a:rPr>
              <a:t>The Australian turnover is at least </a:t>
            </a:r>
            <a:r>
              <a:rPr lang="en-AU" sz="1100" b="1">
                <a:solidFill>
                  <a:schemeClr val="tx1"/>
                </a:solidFill>
                <a:cs typeface="Calibri"/>
              </a:rPr>
              <a:t>$10 million</a:t>
            </a:r>
            <a:r>
              <a:rPr lang="en-AU" sz="1100">
                <a:solidFill>
                  <a:schemeClr val="tx1"/>
                </a:solidFill>
                <a:cs typeface="Calibri"/>
              </a:rPr>
              <a:t> for each of at least two of the merger parties</a:t>
            </a:r>
            <a:endParaRPr lang="en-US" sz="1100" b="1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CD86E4-FD27-528B-06BA-C62309DF9EBE}"/>
              </a:ext>
            </a:extLst>
          </p:cNvPr>
          <p:cNvSpPr txBox="1"/>
          <p:nvPr/>
        </p:nvSpPr>
        <p:spPr>
          <a:xfrm>
            <a:off x="1086567" y="3809297"/>
            <a:ext cx="6964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/>
              <a:t>… and a separate three-year cumulative threshold to address serial acquisitions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5E545DC-B064-3981-C17F-190CF9E9AC27}"/>
              </a:ext>
            </a:extLst>
          </p:cNvPr>
          <p:cNvSpPr/>
          <p:nvPr/>
        </p:nvSpPr>
        <p:spPr>
          <a:xfrm>
            <a:off x="694402" y="4179528"/>
            <a:ext cx="1273814" cy="21544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AU" sz="1200" b="1"/>
              <a:t>Three-year cumulative turnover threshold</a:t>
            </a:r>
          </a:p>
        </p:txBody>
      </p:sp>
      <p:pic>
        <p:nvPicPr>
          <p:cNvPr id="22" name="Graphic 21" descr="Social network with solid fill">
            <a:extLst>
              <a:ext uri="{FF2B5EF4-FFF2-40B4-BE49-F238E27FC236}">
                <a16:creationId xmlns:a16="http://schemas.microsoft.com/office/drawing/2014/main" id="{9E3C7698-D31D-054D-64C1-6FDA360EB64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1686" y="5045413"/>
            <a:ext cx="938064" cy="938064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1BED09F-37CA-9DCB-2BEC-614F73481913}"/>
              </a:ext>
            </a:extLst>
          </p:cNvPr>
          <p:cNvSpPr/>
          <p:nvPr/>
        </p:nvSpPr>
        <p:spPr>
          <a:xfrm>
            <a:off x="2010559" y="4177806"/>
            <a:ext cx="3198969" cy="2461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0" lvl="1" algn="ctr">
              <a:spcBef>
                <a:spcPts val="0"/>
              </a:spcBef>
            </a:pPr>
            <a:r>
              <a:rPr lang="en-US" sz="1200" b="1">
                <a:solidFill>
                  <a:schemeClr val="tx1"/>
                </a:solidFill>
              </a:rPr>
              <a:t>For medium to large sized mergers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B02AC6-B618-F079-FB22-1A6D378DC8C6}"/>
              </a:ext>
            </a:extLst>
          </p:cNvPr>
          <p:cNvSpPr/>
          <p:nvPr/>
        </p:nvSpPr>
        <p:spPr>
          <a:xfrm>
            <a:off x="2015594" y="4462088"/>
            <a:ext cx="3186000" cy="15958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>
              <a:spcBef>
                <a:spcPts val="0"/>
              </a:spcBef>
            </a:pPr>
            <a:r>
              <a:rPr lang="en-AU" sz="1200" b="1">
                <a:solidFill>
                  <a:schemeClr val="tx1"/>
                </a:solidFill>
                <a:cs typeface="Calibri"/>
              </a:rPr>
              <a:t>An acquisition is notifiable if:</a:t>
            </a:r>
            <a:endParaRPr lang="en-AU" sz="1200">
              <a:solidFill>
                <a:schemeClr val="tx1"/>
              </a:solidFill>
              <a:cs typeface="Calibri"/>
            </a:endParaRPr>
          </a:p>
          <a:p>
            <a:pPr marL="228600" lvl="1" indent="-228600">
              <a:spcBef>
                <a:spcPts val="0"/>
              </a:spcBef>
              <a:buAutoNum type="alphaLcPeriod"/>
            </a:pPr>
            <a:r>
              <a:rPr lang="en-AU" sz="1200">
                <a:solidFill>
                  <a:schemeClr val="tx1"/>
                </a:solidFill>
                <a:cs typeface="Calibri"/>
              </a:rPr>
              <a:t>Combined Australian turnover of merger parties (including acquirer group) is at least </a:t>
            </a:r>
            <a:r>
              <a:rPr lang="en-AU" sz="1200" b="1">
                <a:solidFill>
                  <a:schemeClr val="tx1"/>
                </a:solidFill>
                <a:cs typeface="Calibri"/>
              </a:rPr>
              <a:t>$200 million </a:t>
            </a:r>
            <a:r>
              <a:rPr lang="en-AU" sz="1200" u="sng">
                <a:solidFill>
                  <a:schemeClr val="tx1"/>
                </a:solidFill>
                <a:cs typeface="Calibri"/>
              </a:rPr>
              <a:t>AND</a:t>
            </a:r>
          </a:p>
          <a:p>
            <a:pPr marL="228600" lvl="1" indent="-228600">
              <a:spcBef>
                <a:spcPts val="0"/>
              </a:spcBef>
              <a:buAutoNum type="alphaLcPeriod"/>
            </a:pPr>
            <a:r>
              <a:rPr lang="en-AU" sz="1200">
                <a:solidFill>
                  <a:schemeClr val="tx1"/>
                </a:solidFill>
                <a:cs typeface="Calibri"/>
              </a:rPr>
              <a:t>The cumulative Australian turnover from acquisitions in the same or substitutable goods or services over a 3 year period is at least </a:t>
            </a:r>
            <a:r>
              <a:rPr lang="en-AU" sz="1200" b="1">
                <a:solidFill>
                  <a:schemeClr val="tx1"/>
                </a:solidFill>
                <a:cs typeface="Calibri"/>
              </a:rPr>
              <a:t>$50 million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E88E56-3E36-A657-6F58-AB321A023307}"/>
              </a:ext>
            </a:extLst>
          </p:cNvPr>
          <p:cNvSpPr/>
          <p:nvPr/>
        </p:nvSpPr>
        <p:spPr>
          <a:xfrm>
            <a:off x="5251871" y="4176321"/>
            <a:ext cx="3185999" cy="2461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0" lvl="1" algn="ctr">
              <a:spcBef>
                <a:spcPts val="0"/>
              </a:spcBef>
            </a:pPr>
            <a:r>
              <a:rPr lang="en-US" sz="1200" b="1">
                <a:solidFill>
                  <a:schemeClr val="tx1"/>
                </a:solidFill>
              </a:rPr>
              <a:t>For very large acquirers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CA2ACA-6C32-C04E-21C7-22E5EC30BCD5}"/>
              </a:ext>
            </a:extLst>
          </p:cNvPr>
          <p:cNvSpPr/>
          <p:nvPr/>
        </p:nvSpPr>
        <p:spPr>
          <a:xfrm>
            <a:off x="5251873" y="4466832"/>
            <a:ext cx="3186000" cy="15910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>
              <a:spcBef>
                <a:spcPts val="0"/>
              </a:spcBef>
            </a:pPr>
            <a:r>
              <a:rPr lang="en-AU" sz="1200" b="1">
                <a:solidFill>
                  <a:schemeClr val="tx1"/>
                </a:solidFill>
                <a:cs typeface="Calibri"/>
              </a:rPr>
              <a:t>An acquisition is notifiable if:</a:t>
            </a:r>
            <a:endParaRPr lang="en-AU" sz="1200">
              <a:solidFill>
                <a:schemeClr val="tx1"/>
              </a:solidFill>
              <a:cs typeface="Calibri"/>
            </a:endParaRPr>
          </a:p>
          <a:p>
            <a:pPr marL="228600" lvl="1" indent="-228600">
              <a:spcBef>
                <a:spcPts val="0"/>
              </a:spcBef>
              <a:buAutoNum type="alphaLcPeriod"/>
            </a:pPr>
            <a:r>
              <a:rPr lang="en-AU" sz="1200">
                <a:solidFill>
                  <a:schemeClr val="tx1"/>
                </a:solidFill>
                <a:cs typeface="Calibri"/>
              </a:rPr>
              <a:t>Acquirer group Australian turnover is at least </a:t>
            </a:r>
            <a:r>
              <a:rPr lang="en-AU" sz="1200" b="1">
                <a:solidFill>
                  <a:schemeClr val="tx1"/>
                </a:solidFill>
                <a:cs typeface="Calibri"/>
              </a:rPr>
              <a:t>$500 million </a:t>
            </a:r>
            <a:r>
              <a:rPr lang="en-AU" sz="1200" u="sng">
                <a:solidFill>
                  <a:schemeClr val="tx1"/>
                </a:solidFill>
                <a:cs typeface="Calibri"/>
              </a:rPr>
              <a:t>AND</a:t>
            </a:r>
          </a:p>
          <a:p>
            <a:pPr marL="228600" lvl="1" indent="-228600">
              <a:spcBef>
                <a:spcPts val="0"/>
              </a:spcBef>
              <a:buAutoNum type="alphaLcPeriod"/>
            </a:pPr>
            <a:r>
              <a:rPr lang="en-AU" sz="1200">
                <a:solidFill>
                  <a:schemeClr val="tx1"/>
                </a:solidFill>
                <a:cs typeface="Calibri"/>
              </a:rPr>
              <a:t>The cumulative Australian turnover from acquisitions in the same or substitutable goods or services over a 3 year period is at least </a:t>
            </a:r>
            <a:r>
              <a:rPr lang="en-AU" sz="1200" b="1">
                <a:solidFill>
                  <a:schemeClr val="tx1"/>
                </a:solidFill>
                <a:cs typeface="Calibri"/>
              </a:rPr>
              <a:t>$10 million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F7F171-25CA-97ED-4AE6-31CB4C8EE46F}"/>
              </a:ext>
            </a:extLst>
          </p:cNvPr>
          <p:cNvSpPr/>
          <p:nvPr/>
        </p:nvSpPr>
        <p:spPr>
          <a:xfrm>
            <a:off x="2013111" y="6087855"/>
            <a:ext cx="6429324" cy="2461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lvl="1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AU" sz="1100">
                <a:solidFill>
                  <a:schemeClr val="tx1"/>
                </a:solidFill>
                <a:cs typeface="Calibri"/>
              </a:rPr>
              <a:t>Acquisitions below </a:t>
            </a:r>
            <a:r>
              <a:rPr lang="en-AU" sz="1100" b="1">
                <a:solidFill>
                  <a:schemeClr val="tx1"/>
                </a:solidFill>
                <a:cs typeface="Calibri"/>
              </a:rPr>
              <a:t>$2 million</a:t>
            </a:r>
            <a:r>
              <a:rPr lang="en-AU" sz="1100">
                <a:solidFill>
                  <a:schemeClr val="tx1"/>
                </a:solidFill>
                <a:cs typeface="Calibri"/>
              </a:rPr>
              <a:t> Australian turnover would be excluded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93964-34F0-E903-58D3-EAE31C9D631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3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968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9F7B-9318-814D-FFAD-A563AF27C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 b="1"/>
              <a:t>Other details and exemptions relating to monetary thresholds</a:t>
            </a:r>
          </a:p>
        </p:txBody>
      </p:sp>
      <p:grpSp>
        <p:nvGrpSpPr>
          <p:cNvPr id="14" name="Group 13" descr="Material connection to Australia">
            <a:extLst>
              <a:ext uri="{FF2B5EF4-FFF2-40B4-BE49-F238E27FC236}">
                <a16:creationId xmlns:a16="http://schemas.microsoft.com/office/drawing/2014/main" id="{A60A4906-69E7-4707-796D-AC69DCDE9BCB}"/>
              </a:ext>
            </a:extLst>
          </p:cNvPr>
          <p:cNvGrpSpPr/>
          <p:nvPr/>
        </p:nvGrpSpPr>
        <p:grpSpPr>
          <a:xfrm>
            <a:off x="457210" y="1922501"/>
            <a:ext cx="8229590" cy="788644"/>
            <a:chOff x="206150" y="5994257"/>
            <a:chExt cx="6119995" cy="58648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07D48F7-3742-DD25-1954-6A355F79ACC2}"/>
                </a:ext>
              </a:extLst>
            </p:cNvPr>
            <p:cNvSpPr/>
            <p:nvPr/>
          </p:nvSpPr>
          <p:spPr>
            <a:xfrm>
              <a:off x="206150" y="5994257"/>
              <a:ext cx="6119995" cy="58648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0" rtlCol="0" anchor="ctr"/>
            <a:lstStyle/>
            <a:p>
              <a:r>
                <a:rPr lang="en-AU" sz="1400">
                  <a:solidFill>
                    <a:schemeClr val="tx1"/>
                  </a:solidFill>
                </a:rPr>
                <a:t>A target has a </a:t>
              </a:r>
              <a:r>
                <a:rPr lang="en-AU" sz="1400" b="1">
                  <a:solidFill>
                    <a:schemeClr val="tx1"/>
                  </a:solidFill>
                </a:rPr>
                <a:t>material connection to Australia </a:t>
              </a:r>
              <a:r>
                <a:rPr lang="en-AU" sz="1400">
                  <a:solidFill>
                    <a:schemeClr val="tx1"/>
                  </a:solidFill>
                </a:rPr>
                <a:t>if they are </a:t>
              </a:r>
              <a:r>
                <a:rPr lang="en-AU" sz="1400" b="1">
                  <a:solidFill>
                    <a:schemeClr val="tx1"/>
                  </a:solidFill>
                </a:rPr>
                <a:t>‘carrying on a business in Australia’</a:t>
              </a:r>
              <a:r>
                <a:rPr lang="en-AU" sz="1400">
                  <a:solidFill>
                    <a:schemeClr val="tx1"/>
                  </a:solidFill>
                </a:rPr>
                <a:t> </a:t>
              </a:r>
              <a:r>
                <a:rPr lang="en-AU" sz="1400" u="sng">
                  <a:solidFill>
                    <a:schemeClr val="tx1"/>
                  </a:solidFill>
                </a:rPr>
                <a:t>OR </a:t>
              </a:r>
              <a:r>
                <a:rPr lang="en-AU" sz="1400" b="1">
                  <a:solidFill>
                    <a:schemeClr val="tx1"/>
                  </a:solidFill>
                </a:rPr>
                <a:t>have plans to carry on a business in Australia</a:t>
              </a:r>
            </a:p>
          </p:txBody>
        </p:sp>
        <p:pic>
          <p:nvPicPr>
            <p:cNvPr id="20" name="Graphic 19" descr="Earth globe: Asia and Australia with solid fill">
              <a:extLst>
                <a:ext uri="{FF2B5EF4-FFF2-40B4-BE49-F238E27FC236}">
                  <a16:creationId xmlns:a16="http://schemas.microsoft.com/office/drawing/2014/main" id="{E2BFC58F-2439-4037-8662-B99608DB1549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39481" y="6053451"/>
              <a:ext cx="468093" cy="468093"/>
            </a:xfrm>
            <a:prstGeom prst="rect">
              <a:avLst/>
            </a:prstGeom>
          </p:spPr>
        </p:pic>
      </p:grpSp>
      <p:grpSp>
        <p:nvGrpSpPr>
          <p:cNvPr id="15" name="Group 14" descr="Exemptions for certain land acquisitions">
            <a:extLst>
              <a:ext uri="{FF2B5EF4-FFF2-40B4-BE49-F238E27FC236}">
                <a16:creationId xmlns:a16="http://schemas.microsoft.com/office/drawing/2014/main" id="{7095C28E-DACC-78F5-4800-AC6FAE0A26FA}"/>
              </a:ext>
            </a:extLst>
          </p:cNvPr>
          <p:cNvGrpSpPr/>
          <p:nvPr/>
        </p:nvGrpSpPr>
        <p:grpSpPr>
          <a:xfrm>
            <a:off x="457205" y="2775804"/>
            <a:ext cx="8229595" cy="1371048"/>
            <a:chOff x="206150" y="6000244"/>
            <a:chExt cx="6119999" cy="101959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AD78F90-E6E4-437A-C73B-EF529F9F3A94}"/>
                </a:ext>
              </a:extLst>
            </p:cNvPr>
            <p:cNvSpPr/>
            <p:nvPr/>
          </p:nvSpPr>
          <p:spPr>
            <a:xfrm>
              <a:off x="206150" y="6000244"/>
              <a:ext cx="6119999" cy="101959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0" rtlCol="0" anchor="ctr"/>
            <a:lstStyle/>
            <a:p>
              <a:r>
                <a:rPr lang="en-AU" sz="1400">
                  <a:solidFill>
                    <a:schemeClr val="tx1"/>
                  </a:solidFill>
                </a:rPr>
                <a:t>To ensure </a:t>
              </a:r>
              <a:r>
                <a:rPr lang="en-AU" sz="1400" b="1">
                  <a:solidFill>
                    <a:schemeClr val="tx1"/>
                  </a:solidFill>
                </a:rPr>
                <a:t>benign land acquisitions are not captured</a:t>
              </a:r>
              <a:r>
                <a:rPr lang="en-AU" sz="1400">
                  <a:solidFill>
                    <a:schemeClr val="tx1"/>
                  </a:solidFill>
                </a:rPr>
                <a:t>, there will an </a:t>
              </a:r>
              <a:r>
                <a:rPr lang="en-AU" sz="1400" b="1">
                  <a:solidFill>
                    <a:schemeClr val="tx1"/>
                  </a:solidFill>
                </a:rPr>
                <a:t>exemption from notification for land acquisitions </a:t>
              </a:r>
              <a:r>
                <a:rPr lang="en-AU" sz="1400">
                  <a:solidFill>
                    <a:schemeClr val="tx1"/>
                  </a:solidFill>
                </a:rPr>
                <a:t>made in relation to </a:t>
              </a:r>
              <a:r>
                <a:rPr lang="en-AU" sz="1400" b="1">
                  <a:solidFill>
                    <a:schemeClr val="tx1"/>
                  </a:solidFill>
                </a:rPr>
                <a:t>residential property development </a:t>
              </a:r>
              <a:r>
                <a:rPr lang="en-AU" sz="1400">
                  <a:solidFill>
                    <a:schemeClr val="tx1"/>
                  </a:solidFill>
                </a:rPr>
                <a:t>or by any business that is </a:t>
              </a:r>
              <a:r>
                <a:rPr lang="en-AU" sz="1400" b="1">
                  <a:solidFill>
                    <a:schemeClr val="tx1"/>
                  </a:solidFill>
                </a:rPr>
                <a:t>primarily engaged in buying, selling or leasing property and which does not intend to operate a commercial business (other than leasing) on the land</a:t>
              </a:r>
              <a:r>
                <a:rPr lang="en-AU" sz="1400">
                  <a:solidFill>
                    <a:schemeClr val="tx1"/>
                  </a:solidFill>
                </a:rPr>
                <a:t>, unless those acquisitions are captured by additional targeted notification requirements</a:t>
              </a:r>
            </a:p>
          </p:txBody>
        </p:sp>
        <p:pic>
          <p:nvPicPr>
            <p:cNvPr id="18" name="Graphic 17" descr="City with solid fill">
              <a:extLst>
                <a:ext uri="{FF2B5EF4-FFF2-40B4-BE49-F238E27FC236}">
                  <a16:creationId xmlns:a16="http://schemas.microsoft.com/office/drawing/2014/main" id="{405CB306-2E2B-C0CD-5596-D37120578C5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39485" y="6275449"/>
              <a:ext cx="469182" cy="469182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9BF46A6-7538-8F19-1736-7658476A2195}"/>
              </a:ext>
            </a:extLst>
          </p:cNvPr>
          <p:cNvSpPr txBox="1"/>
          <p:nvPr/>
        </p:nvSpPr>
        <p:spPr>
          <a:xfrm>
            <a:off x="457200" y="4516922"/>
            <a:ext cx="8055666" cy="646331"/>
          </a:xfrm>
          <a:prstGeom prst="rect">
            <a:avLst/>
          </a:prstGeom>
          <a:noFill/>
          <a:ln>
            <a:solidFill>
              <a:srgbClr val="4D786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/>
              <a:t>Subject to the passage of the legislation, the thresholds and related details will be set in subordinate legislation and subject to consultation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2B593-C600-0F45-474F-86617A4309B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4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5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E1AF7-EA67-A74C-9379-8FE028E21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Ministerial determinations will ensure adequate scrutiny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BD9CED-531B-15D1-3801-E038F06C2348}"/>
              </a:ext>
            </a:extLst>
          </p:cNvPr>
          <p:cNvSpPr txBox="1"/>
          <p:nvPr/>
        </p:nvSpPr>
        <p:spPr>
          <a:xfrm>
            <a:off x="457200" y="1693908"/>
            <a:ext cx="8229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000"/>
              <a:t>The Government also intends to ensure there is adequate scrutiny of:</a:t>
            </a:r>
            <a:endParaRPr lang="en-AU" sz="2000">
              <a:ea typeface="Calibri"/>
              <a:cs typeface="Calibri"/>
            </a:endParaRPr>
          </a:p>
        </p:txBody>
      </p:sp>
      <p:grpSp>
        <p:nvGrpSpPr>
          <p:cNvPr id="27" name="Group 26" descr="Acquisitions by supermarkets">
            <a:extLst>
              <a:ext uri="{FF2B5EF4-FFF2-40B4-BE49-F238E27FC236}">
                <a16:creationId xmlns:a16="http://schemas.microsoft.com/office/drawing/2014/main" id="{E04D0139-83A7-4EF1-0014-0714C2A0CA75}"/>
              </a:ext>
            </a:extLst>
          </p:cNvPr>
          <p:cNvGrpSpPr/>
          <p:nvPr/>
        </p:nvGrpSpPr>
        <p:grpSpPr>
          <a:xfrm>
            <a:off x="457200" y="2145087"/>
            <a:ext cx="8143876" cy="863479"/>
            <a:chOff x="542924" y="2471489"/>
            <a:chExt cx="8143876" cy="863479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A5A3A14-AE47-F8B4-C1F5-ED8EDE3906F9}"/>
                </a:ext>
              </a:extLst>
            </p:cNvPr>
            <p:cNvSpPr/>
            <p:nvPr/>
          </p:nvSpPr>
          <p:spPr>
            <a:xfrm>
              <a:off x="1455420" y="2471489"/>
              <a:ext cx="7231380" cy="86347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rIns="180000" rtlCol="0" anchor="ctr"/>
            <a:lstStyle/>
            <a:p>
              <a:r>
                <a:rPr lang="en-AU">
                  <a:solidFill>
                    <a:schemeClr val="tx1"/>
                  </a:solidFill>
                </a:rPr>
                <a:t>Acquisitions by </a:t>
              </a:r>
              <a:r>
                <a:rPr lang="en-AU" b="1">
                  <a:solidFill>
                    <a:schemeClr val="tx1"/>
                  </a:solidFill>
                </a:rPr>
                <a:t>supermarkets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9E1A115-0C6B-5B29-1101-5EB9C5D50398}"/>
                </a:ext>
              </a:extLst>
            </p:cNvPr>
            <p:cNvGrpSpPr/>
            <p:nvPr/>
          </p:nvGrpSpPr>
          <p:grpSpPr>
            <a:xfrm>
              <a:off x="542924" y="2471489"/>
              <a:ext cx="864000" cy="863479"/>
              <a:chOff x="542924" y="2471489"/>
              <a:chExt cx="864000" cy="86347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ED3FBDF-CB0E-93FA-CFF4-D8F2D8B4FE30}"/>
                  </a:ext>
                </a:extLst>
              </p:cNvPr>
              <p:cNvSpPr/>
              <p:nvPr/>
            </p:nvSpPr>
            <p:spPr>
              <a:xfrm>
                <a:off x="542924" y="2471489"/>
                <a:ext cx="864000" cy="86347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AU">
                  <a:solidFill>
                    <a:schemeClr val="tx1"/>
                  </a:solidFill>
                </a:endParaRPr>
              </a:p>
            </p:txBody>
          </p:sp>
          <p:pic>
            <p:nvPicPr>
              <p:cNvPr id="9" name="Graphic 8" descr="Grocery bag with solid fill">
                <a:extLst>
                  <a:ext uri="{FF2B5EF4-FFF2-40B4-BE49-F238E27FC236}">
                    <a16:creationId xmlns:a16="http://schemas.microsoft.com/office/drawing/2014/main" id="{FAEA8553-F9A0-8BFC-6CF5-79DAB2BB6B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694365" y="2622669"/>
                <a:ext cx="561118" cy="561118"/>
              </a:xfrm>
              <a:prstGeom prst="rect">
                <a:avLst/>
              </a:prstGeom>
            </p:spPr>
          </p:pic>
        </p:grpSp>
      </p:grpSp>
      <p:grpSp>
        <p:nvGrpSpPr>
          <p:cNvPr id="26" name="Group 25" descr="Acquisitions by unlisted or private companies that result in them holding an interest in a target above 20% AND meet the monetary notification thresholds">
            <a:extLst>
              <a:ext uri="{FF2B5EF4-FFF2-40B4-BE49-F238E27FC236}">
                <a16:creationId xmlns:a16="http://schemas.microsoft.com/office/drawing/2014/main" id="{E9FC5CC8-D0D3-9179-8B14-F1B2345697AF}"/>
              </a:ext>
            </a:extLst>
          </p:cNvPr>
          <p:cNvGrpSpPr/>
          <p:nvPr/>
        </p:nvGrpSpPr>
        <p:grpSpPr>
          <a:xfrm>
            <a:off x="457200" y="3222850"/>
            <a:ext cx="8143876" cy="863479"/>
            <a:chOff x="542924" y="3552217"/>
            <a:chExt cx="8143876" cy="86347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FA37E20-C924-A2BA-E22A-2F919DA0C7BF}"/>
                </a:ext>
              </a:extLst>
            </p:cNvPr>
            <p:cNvSpPr/>
            <p:nvPr/>
          </p:nvSpPr>
          <p:spPr>
            <a:xfrm>
              <a:off x="1455420" y="3552217"/>
              <a:ext cx="7231380" cy="86347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rIns="180000" rtlCol="0" anchor="ctr"/>
            <a:lstStyle/>
            <a:p>
              <a:r>
                <a:rPr lang="en-AU">
                  <a:solidFill>
                    <a:schemeClr val="tx1"/>
                  </a:solidFill>
                </a:rPr>
                <a:t>Acquisitions by </a:t>
              </a:r>
              <a:r>
                <a:rPr lang="en-AU" b="1">
                  <a:solidFill>
                    <a:schemeClr val="tx1"/>
                  </a:solidFill>
                </a:rPr>
                <a:t>unlisted or private companies </a:t>
              </a:r>
              <a:r>
                <a:rPr lang="en-AU">
                  <a:solidFill>
                    <a:schemeClr val="tx1"/>
                  </a:solidFill>
                </a:rPr>
                <a:t>that result in them holding </a:t>
              </a:r>
              <a:r>
                <a:rPr lang="en-AU" b="1">
                  <a:solidFill>
                    <a:schemeClr val="tx1"/>
                  </a:solidFill>
                </a:rPr>
                <a:t>an interest in a target above 20% </a:t>
              </a:r>
              <a:r>
                <a:rPr lang="en-AU" u="sng">
                  <a:solidFill>
                    <a:schemeClr val="tx1"/>
                  </a:solidFill>
                </a:rPr>
                <a:t>AND</a:t>
              </a:r>
              <a:r>
                <a:rPr lang="en-AU">
                  <a:solidFill>
                    <a:schemeClr val="tx1"/>
                  </a:solidFill>
                </a:rPr>
                <a:t> </a:t>
              </a:r>
              <a:r>
                <a:rPr lang="en-AU" b="1">
                  <a:solidFill>
                    <a:schemeClr val="tx1"/>
                  </a:solidFill>
                </a:rPr>
                <a:t>meet the monetary notification thresholds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F32AEDB-1E0C-2962-99D8-023B44B6757E}"/>
                </a:ext>
              </a:extLst>
            </p:cNvPr>
            <p:cNvGrpSpPr/>
            <p:nvPr/>
          </p:nvGrpSpPr>
          <p:grpSpPr>
            <a:xfrm>
              <a:off x="542924" y="3552217"/>
              <a:ext cx="864000" cy="863479"/>
              <a:chOff x="542924" y="3555181"/>
              <a:chExt cx="864000" cy="863479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44A8407-36EB-226A-86DA-8FB067445471}"/>
                  </a:ext>
                </a:extLst>
              </p:cNvPr>
              <p:cNvSpPr/>
              <p:nvPr/>
            </p:nvSpPr>
            <p:spPr>
              <a:xfrm>
                <a:off x="542924" y="3555181"/>
                <a:ext cx="864000" cy="86347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AU">
                  <a:solidFill>
                    <a:schemeClr val="tx1"/>
                  </a:solidFill>
                </a:endParaRPr>
              </a:p>
            </p:txBody>
          </p:sp>
          <p:pic>
            <p:nvPicPr>
              <p:cNvPr id="21" name="Graphic 20" descr="Harvey Balls 20% with solid fill">
                <a:extLst>
                  <a:ext uri="{FF2B5EF4-FFF2-40B4-BE49-F238E27FC236}">
                    <a16:creationId xmlns:a16="http://schemas.microsoft.com/office/drawing/2014/main" id="{4E20418D-0051-6196-12F8-2E6F3EB4DA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694365" y="3706361"/>
                <a:ext cx="561118" cy="561118"/>
              </a:xfrm>
              <a:prstGeom prst="rect">
                <a:avLst/>
              </a:prstGeom>
            </p:spPr>
          </p:pic>
        </p:grpSp>
      </p:grpSp>
      <p:grpSp>
        <p:nvGrpSpPr>
          <p:cNvPr id="28" name="Group 27" descr="Acquisitions that result in changes in the level of control AND meet the monetary notification thresholds">
            <a:extLst>
              <a:ext uri="{FF2B5EF4-FFF2-40B4-BE49-F238E27FC236}">
                <a16:creationId xmlns:a16="http://schemas.microsoft.com/office/drawing/2014/main" id="{DB07D984-2CA1-E879-AF16-3756D81AA213}"/>
              </a:ext>
            </a:extLst>
          </p:cNvPr>
          <p:cNvGrpSpPr/>
          <p:nvPr/>
        </p:nvGrpSpPr>
        <p:grpSpPr>
          <a:xfrm>
            <a:off x="457200" y="4300613"/>
            <a:ext cx="8143876" cy="863479"/>
            <a:chOff x="542924" y="4627015"/>
            <a:chExt cx="8143876" cy="86347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00476F8-0EF8-0BA2-E1AB-C6EF69E4423A}"/>
                </a:ext>
              </a:extLst>
            </p:cNvPr>
            <p:cNvSpPr/>
            <p:nvPr/>
          </p:nvSpPr>
          <p:spPr>
            <a:xfrm>
              <a:off x="1455420" y="4627015"/>
              <a:ext cx="7231380" cy="86347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rIns="180000" rtlCol="0" anchor="ctr"/>
            <a:lstStyle/>
            <a:p>
              <a:r>
                <a:rPr lang="en-AU">
                  <a:solidFill>
                    <a:schemeClr val="tx1"/>
                  </a:solidFill>
                </a:rPr>
                <a:t>Acquisitions that result in </a:t>
              </a:r>
              <a:r>
                <a:rPr lang="en-AU" b="1">
                  <a:solidFill>
                    <a:schemeClr val="tx1"/>
                  </a:solidFill>
                </a:rPr>
                <a:t>changes in the level of control</a:t>
              </a:r>
              <a:r>
                <a:rPr lang="en-AU">
                  <a:solidFill>
                    <a:schemeClr val="tx1"/>
                  </a:solidFill>
                </a:rPr>
                <a:t> </a:t>
              </a:r>
              <a:r>
                <a:rPr lang="en-AU" u="sng">
                  <a:solidFill>
                    <a:schemeClr val="tx1"/>
                  </a:solidFill>
                </a:rPr>
                <a:t>AND</a:t>
              </a:r>
              <a:r>
                <a:rPr lang="en-AU" b="1" u="sng">
                  <a:solidFill>
                    <a:schemeClr val="tx1"/>
                  </a:solidFill>
                </a:rPr>
                <a:t> </a:t>
              </a:r>
              <a:r>
                <a:rPr lang="en-AU" b="1">
                  <a:solidFill>
                    <a:schemeClr val="tx1"/>
                  </a:solidFill>
                </a:rPr>
                <a:t>meet the monetary notification thresholds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820E775-9C44-BD9F-CA77-684D86840A5F}"/>
                </a:ext>
              </a:extLst>
            </p:cNvPr>
            <p:cNvGrpSpPr/>
            <p:nvPr/>
          </p:nvGrpSpPr>
          <p:grpSpPr>
            <a:xfrm>
              <a:off x="542924" y="4627015"/>
              <a:ext cx="864000" cy="863479"/>
              <a:chOff x="542924" y="4627014"/>
              <a:chExt cx="864000" cy="86347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03E8410-6A37-95EE-32EB-E27E303EDE32}"/>
                  </a:ext>
                </a:extLst>
              </p:cNvPr>
              <p:cNvSpPr/>
              <p:nvPr/>
            </p:nvSpPr>
            <p:spPr>
              <a:xfrm>
                <a:off x="542924" y="4627014"/>
                <a:ext cx="864000" cy="863479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AU">
                  <a:solidFill>
                    <a:schemeClr val="tx1"/>
                  </a:solidFill>
                </a:endParaRPr>
              </a:p>
            </p:txBody>
          </p:sp>
          <p:pic>
            <p:nvPicPr>
              <p:cNvPr id="23" name="Graphic 22" descr="Steering wheel with solid fill">
                <a:extLst>
                  <a:ext uri="{FF2B5EF4-FFF2-40B4-BE49-F238E27FC236}">
                    <a16:creationId xmlns:a16="http://schemas.microsoft.com/office/drawing/2014/main" id="{80BC4E77-B069-3853-8C7D-0DABF9FEC1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694365" y="4778194"/>
                <a:ext cx="561119" cy="561119"/>
              </a:xfrm>
              <a:prstGeom prst="rect">
                <a:avLst/>
              </a:prstGeom>
            </p:spPr>
          </p:pic>
        </p:grp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8A81AEFC-DEBA-7E1C-9AAF-EC85B5353008}"/>
              </a:ext>
            </a:extLst>
          </p:cNvPr>
          <p:cNvSpPr txBox="1"/>
          <p:nvPr/>
        </p:nvSpPr>
        <p:spPr>
          <a:xfrm>
            <a:off x="476774" y="5399272"/>
            <a:ext cx="8055666" cy="646331"/>
          </a:xfrm>
          <a:prstGeom prst="rect">
            <a:avLst/>
          </a:prstGeom>
          <a:noFill/>
          <a:ln>
            <a:solidFill>
              <a:srgbClr val="4D786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/>
              <a:t>Subject to the passage of the legislation, these will be set in subordinate legislation and subject to consultation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6A843-01BE-DA35-97D6-C71D5B1DB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5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411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550CA-B316-8B16-6E9B-C8E079797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Monetary notification threshold: Scenario 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24DC13-D45B-C820-9204-FD4F77ECE95E}"/>
              </a:ext>
            </a:extLst>
          </p:cNvPr>
          <p:cNvSpPr txBox="1"/>
          <p:nvPr/>
        </p:nvSpPr>
        <p:spPr>
          <a:xfrm>
            <a:off x="457200" y="1598688"/>
            <a:ext cx="8229600" cy="10156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2000" b="1"/>
              <a:t>Economy-wide threshold </a:t>
            </a:r>
            <a:r>
              <a:rPr lang="en-AU" sz="2000"/>
              <a:t>– An acquirer group with $160 million in Australian turnover acquires a business with $80 million in Australian turnover and a global transaction value of $100 million.</a:t>
            </a:r>
          </a:p>
        </p:txBody>
      </p:sp>
      <p:grpSp>
        <p:nvGrpSpPr>
          <p:cNvPr id="65" name="Group 64" descr="Monetary notification threshold: Scenario 1">
            <a:extLst>
              <a:ext uri="{FF2B5EF4-FFF2-40B4-BE49-F238E27FC236}">
                <a16:creationId xmlns:a16="http://schemas.microsoft.com/office/drawing/2014/main" id="{1A5CFA06-66D9-7FFB-AA60-AA62C00EDBB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>
            <a:grpSpLocks/>
          </p:cNvGrpSpPr>
          <p:nvPr/>
        </p:nvGrpSpPr>
        <p:grpSpPr>
          <a:xfrm>
            <a:off x="457200" y="2795401"/>
            <a:ext cx="8337175" cy="1481846"/>
            <a:chOff x="457200" y="2714534"/>
            <a:chExt cx="8337175" cy="158587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68B9C8A-667B-387B-90F3-0D5A3CE05451}"/>
                </a:ext>
              </a:extLst>
            </p:cNvPr>
            <p:cNvGrpSpPr>
              <a:grpSpLocks/>
            </p:cNvGrpSpPr>
            <p:nvPr/>
          </p:nvGrpSpPr>
          <p:grpSpPr>
            <a:xfrm>
              <a:off x="457200" y="2714534"/>
              <a:ext cx="8337175" cy="1585879"/>
              <a:chOff x="457200" y="2594547"/>
              <a:chExt cx="8337175" cy="1585879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7E06E8E1-A7A1-AE6C-91C0-ADDF1BAA6847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457200" y="2899989"/>
                <a:ext cx="8337175" cy="1280437"/>
                <a:chOff x="457200" y="2899989"/>
                <a:chExt cx="8337175" cy="1280437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1324C2B2-25E6-019D-0F9D-EA04FE04E7ED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457200" y="2961926"/>
                  <a:ext cx="1490136" cy="1218500"/>
                  <a:chOff x="775010" y="2644521"/>
                  <a:chExt cx="1490136" cy="1218500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CF102741-B955-5D3A-B9EE-625973C2DD98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775010" y="2644521"/>
                    <a:ext cx="1490136" cy="1218500"/>
                  </a:xfrm>
                  <a:prstGeom prst="rect">
                    <a:avLst/>
                  </a:prstGeom>
                  <a:solidFill>
                    <a:schemeClr val="accent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algn="ctr"/>
                    <a:r>
                      <a:rPr lang="en-AU" sz="1200" b="1"/>
                      <a:t>Economy-wide monetary threshold</a:t>
                    </a:r>
                  </a:p>
                </p:txBody>
              </p:sp>
              <p:pic>
                <p:nvPicPr>
                  <p:cNvPr id="62" name="Graphic 61" descr="Coins with solid fill">
                    <a:extLst>
                      <a:ext uri="{FF2B5EF4-FFF2-40B4-BE49-F238E27FC236}">
                        <a16:creationId xmlns:a16="http://schemas.microsoft.com/office/drawing/2014/main" id="{EF3F4567-EC79-CF6F-CBF1-D473463CD56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4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221427" y="3127764"/>
                    <a:ext cx="588626" cy="588626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3550ECC2-5F34-7D73-D4FA-152811F2D36B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1996512" y="2899989"/>
                  <a:ext cx="6797863" cy="1275608"/>
                  <a:chOff x="1996512" y="2899989"/>
                  <a:chExt cx="6797863" cy="1275608"/>
                </a:xfrm>
              </p:grpSpPr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59D791C4-A48C-D1AD-71C8-AF1E2F3E57B0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1996512" y="3238185"/>
                    <a:ext cx="3001749" cy="307777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 u="sng">
                        <a:solidFill>
                          <a:schemeClr val="tx1"/>
                        </a:solidFill>
                        <a:cs typeface="Calibri"/>
                      </a:rPr>
                      <a:t>and either</a:t>
                    </a:r>
                    <a:endParaRPr lang="en-GB" sz="1200" b="1" u="sng">
                      <a:solidFill>
                        <a:schemeClr val="tx1"/>
                      </a:solidFill>
                      <a:cs typeface="Calibri"/>
                    </a:endParaRPr>
                  </a:p>
                </p:txBody>
              </p:sp>
              <p:grpSp>
                <p:nvGrpSpPr>
                  <p:cNvPr id="35" name="Group 34">
                    <a:extLst>
                      <a:ext uri="{FF2B5EF4-FFF2-40B4-BE49-F238E27FC236}">
                        <a16:creationId xmlns:a16="http://schemas.microsoft.com/office/drawing/2014/main" id="{E6A03FF3-5757-2276-20F7-7B3C1D2F27B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1996512" y="2899989"/>
                    <a:ext cx="5558278" cy="451526"/>
                    <a:chOff x="2314322" y="2780814"/>
                    <a:chExt cx="5558278" cy="451526"/>
                  </a:xfrm>
                </p:grpSpPr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0F63089A-2B04-A9B6-5D3E-5331C6F3AF67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>
                    <a:xfrm>
                      <a:off x="2314322" y="2844523"/>
                      <a:ext cx="4991913" cy="320029"/>
                      <a:chOff x="2314322" y="2647104"/>
                      <a:chExt cx="4991913" cy="320029"/>
                    </a:xfrm>
                  </p:grpSpPr>
                  <p:sp>
                    <p:nvSpPr>
                      <p:cNvPr id="58" name="Rectangle 57">
                        <a:extLst>
                          <a:ext uri="{FF2B5EF4-FFF2-40B4-BE49-F238E27FC236}">
                            <a16:creationId xmlns:a16="http://schemas.microsoft.com/office/drawing/2014/main" id="{3B27416A-D86C-DA37-D667-CD524E88EF0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>
                      <a:xfrm>
                        <a:off x="2314322" y="2647104"/>
                        <a:ext cx="3001749" cy="320029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>
                          <a:spcBef>
                            <a:spcPts val="0"/>
                          </a:spcBef>
                        </a:pPr>
                        <a:r>
                          <a:rPr lang="en-AU" sz="1400">
                            <a:solidFill>
                              <a:schemeClr val="tx1"/>
                            </a:solidFill>
                            <a:cs typeface="Calibri"/>
                          </a:rPr>
                          <a:t>Combined Australian turnover </a:t>
                        </a:r>
                        <a:endParaRPr lang="en-GB" sz="12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59" name="Rectangle 58">
                        <a:extLst>
                          <a:ext uri="{FF2B5EF4-FFF2-40B4-BE49-F238E27FC236}">
                            <a16:creationId xmlns:a16="http://schemas.microsoft.com/office/drawing/2014/main" id="{E509B226-C1B8-4498-D0BA-679D2ED2B72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>
                      <a:xfrm>
                        <a:off x="5365246" y="2647104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$200m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60" name="Rectangle 59">
                        <a:extLst>
                          <a:ext uri="{FF2B5EF4-FFF2-40B4-BE49-F238E27FC236}">
                            <a16:creationId xmlns:a16="http://schemas.microsoft.com/office/drawing/2014/main" id="{9A53D000-B489-2ADB-6D67-788E31AA3B0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>
                      <a:xfrm>
                        <a:off x="6360328" y="2647104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$240m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</p:grpSp>
                <p:pic>
                  <p:nvPicPr>
                    <p:cNvPr id="57" name="Graphic 56" descr="Checkmark with solid fill">
                      <a:extLst>
                        <a:ext uri="{FF2B5EF4-FFF2-40B4-BE49-F238E27FC236}">
                          <a16:creationId xmlns:a16="http://schemas.microsoft.com/office/drawing/2014/main" id="{A69A0FEB-4FEF-181B-393A-6B6674FCD314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6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7421074" y="2780814"/>
                      <a:ext cx="451526" cy="451526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38" name="Group 37">
                    <a:extLst>
                      <a:ext uri="{FF2B5EF4-FFF2-40B4-BE49-F238E27FC236}">
                        <a16:creationId xmlns:a16="http://schemas.microsoft.com/office/drawing/2014/main" id="{7D4BAED3-F413-8292-DD41-9B44B4D7A52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1996512" y="3505810"/>
                    <a:ext cx="4991913" cy="669787"/>
                    <a:chOff x="2314322" y="3386635"/>
                    <a:chExt cx="4991913" cy="669787"/>
                  </a:xfrm>
                </p:grpSpPr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A61B882F-EF4A-A72F-D1F6-B22C3B61471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>
                    <a:xfrm>
                      <a:off x="2314322" y="3386635"/>
                      <a:ext cx="4991913" cy="320029"/>
                      <a:chOff x="2314321" y="3169438"/>
                      <a:chExt cx="4991913" cy="320029"/>
                    </a:xfrm>
                  </p:grpSpPr>
                  <p:sp>
                    <p:nvSpPr>
                      <p:cNvPr id="50" name="Rectangle 49">
                        <a:extLst>
                          <a:ext uri="{FF2B5EF4-FFF2-40B4-BE49-F238E27FC236}">
                            <a16:creationId xmlns:a16="http://schemas.microsoft.com/office/drawing/2014/main" id="{5D6A14FD-ABEE-2307-FF89-659A2C9D22F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>
                      <a:xfrm>
                        <a:off x="2314321" y="3169438"/>
                        <a:ext cx="3001749" cy="320029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>
                          <a:spcBef>
                            <a:spcPts val="0"/>
                          </a:spcBef>
                        </a:pPr>
                        <a:r>
                          <a:rPr lang="en-AU" sz="1400">
                            <a:solidFill>
                              <a:schemeClr val="tx1"/>
                            </a:solidFill>
                            <a:cs typeface="Calibri"/>
                          </a:rPr>
                          <a:t>Turnover of at least two parties/target</a:t>
                        </a:r>
                        <a:endParaRPr lang="en-GB" sz="12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51" name="Rectangle 50">
                        <a:extLst>
                          <a:ext uri="{FF2B5EF4-FFF2-40B4-BE49-F238E27FC236}">
                            <a16:creationId xmlns:a16="http://schemas.microsoft.com/office/drawing/2014/main" id="{D2312448-9E5C-9648-788C-05BE5E1E9D9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>
                      <a:xfrm>
                        <a:off x="5365245" y="3169438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$50m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53" name="Rectangle 52">
                        <a:extLst>
                          <a:ext uri="{FF2B5EF4-FFF2-40B4-BE49-F238E27FC236}">
                            <a16:creationId xmlns:a16="http://schemas.microsoft.com/office/drawing/2014/main" id="{C3D0A583-6D74-7FC9-C851-7512E031792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>
                      <a:xfrm>
                        <a:off x="6360327" y="3169438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$80m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41" name="Group 40">
                      <a:extLst>
                        <a:ext uri="{FF2B5EF4-FFF2-40B4-BE49-F238E27FC236}">
                          <a16:creationId xmlns:a16="http://schemas.microsoft.com/office/drawing/2014/main" id="{C5FD3E8F-66E0-573D-E472-C5D43FC44F3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>
                    <a:xfrm>
                      <a:off x="2314322" y="3736393"/>
                      <a:ext cx="4991913" cy="320029"/>
                      <a:chOff x="2314321" y="3572573"/>
                      <a:chExt cx="4991913" cy="320029"/>
                    </a:xfrm>
                  </p:grpSpPr>
                  <p:sp>
                    <p:nvSpPr>
                      <p:cNvPr id="46" name="Rectangle 45">
                        <a:extLst>
                          <a:ext uri="{FF2B5EF4-FFF2-40B4-BE49-F238E27FC236}">
                            <a16:creationId xmlns:a16="http://schemas.microsoft.com/office/drawing/2014/main" id="{0C22D2F7-7F43-AF04-9B73-59732055030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>
                      <a:xfrm>
                        <a:off x="2314321" y="3572573"/>
                        <a:ext cx="3001749" cy="320029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>
                          <a:spcBef>
                            <a:spcPts val="0"/>
                          </a:spcBef>
                        </a:pPr>
                        <a:r>
                          <a:rPr lang="en-AU" sz="1400">
                            <a:solidFill>
                              <a:schemeClr val="tx1"/>
                            </a:solidFill>
                            <a:cs typeface="Calibri"/>
                          </a:rPr>
                          <a:t>Transaction value</a:t>
                        </a:r>
                        <a:endParaRPr lang="en-GB" sz="12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47" name="Rectangle 46">
                        <a:extLst>
                          <a:ext uri="{FF2B5EF4-FFF2-40B4-BE49-F238E27FC236}">
                            <a16:creationId xmlns:a16="http://schemas.microsoft.com/office/drawing/2014/main" id="{A2DE6CFC-AA60-EA33-56D5-C67CD3C2591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>
                      <a:xfrm>
                        <a:off x="5365245" y="3572573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$250m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48" name="Rectangle 47">
                        <a:extLst>
                          <a:ext uri="{FF2B5EF4-FFF2-40B4-BE49-F238E27FC236}">
                            <a16:creationId xmlns:a16="http://schemas.microsoft.com/office/drawing/2014/main" id="{AEFBE125-ADC1-FA02-BE96-AB493EC13D1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>
                      <a:xfrm>
                        <a:off x="6360327" y="3572573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$100m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</p:grpSp>
              </p:grpSp>
              <p:sp>
                <p:nvSpPr>
                  <p:cNvPr id="37" name="Rectangle 36">
                    <a:extLst>
                      <a:ext uri="{FF2B5EF4-FFF2-40B4-BE49-F238E27FC236}">
                        <a16:creationId xmlns:a16="http://schemas.microsoft.com/office/drawing/2014/main" id="{EB775650-3D17-9D59-8F57-791EE96B647D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7739542" y="2957273"/>
                    <a:ext cx="1054833" cy="1218324"/>
                  </a:xfrm>
                  <a:prstGeom prst="rect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AU" sz="1600" b="1" i="1">
                        <a:solidFill>
                          <a:schemeClr val="tx1"/>
                        </a:solidFill>
                      </a:rPr>
                      <a:t>Notifiable</a:t>
                    </a:r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2D5A426-57B1-4BAF-9B36-A11CCB47CB76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5047436" y="2594547"/>
                <a:ext cx="3746939" cy="320390"/>
                <a:chOff x="5047436" y="2594547"/>
                <a:chExt cx="3746939" cy="320390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F6A74BF4-2DEB-045E-363D-E07234E1375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047436" y="2594547"/>
                  <a:ext cx="2651080" cy="320390"/>
                  <a:chOff x="5365246" y="2475372"/>
                  <a:chExt cx="2651080" cy="320390"/>
                </a:xfrm>
              </p:grpSpPr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1F5EC14F-9C5C-1D73-A40D-05E3702671E8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5365246" y="2475372"/>
                    <a:ext cx="945907" cy="320029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>
                        <a:solidFill>
                          <a:schemeClr val="bg1"/>
                        </a:solidFill>
                        <a:cs typeface="Calibri"/>
                      </a:rPr>
                      <a:t>Limb</a:t>
                    </a:r>
                    <a:endParaRPr lang="en-GB" sz="1200" b="1">
                      <a:solidFill>
                        <a:schemeClr val="bg1"/>
                      </a:solidFill>
                      <a:cs typeface="Calibri"/>
                    </a:endParaRPr>
                  </a:p>
                </p:txBody>
              </p:sp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7459DED9-1A5C-9018-4767-A0BDF3A01E54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>
                    <a:off x="6360326" y="2475733"/>
                    <a:ext cx="1656000" cy="320029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>
                        <a:solidFill>
                          <a:schemeClr val="bg1"/>
                        </a:solidFill>
                        <a:cs typeface="Calibri"/>
                      </a:rPr>
                      <a:t>Scenario</a:t>
                    </a:r>
                    <a:endParaRPr lang="en-GB" sz="1200" b="1">
                      <a:solidFill>
                        <a:schemeClr val="bg1"/>
                      </a:solidFill>
                      <a:cs typeface="Calibri"/>
                    </a:endParaRPr>
                  </a:p>
                </p:txBody>
              </p:sp>
            </p:grp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8A450263-AF57-798A-5771-BC77F234DD45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7745811" y="2594727"/>
                  <a:ext cx="1048564" cy="320029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marL="0" lvl="1" algn="ctr">
                    <a:spcBef>
                      <a:spcPts val="0"/>
                    </a:spcBef>
                  </a:pPr>
                  <a:r>
                    <a:rPr lang="en-AU" sz="1400" b="1">
                      <a:solidFill>
                        <a:schemeClr val="bg1"/>
                      </a:solidFill>
                      <a:cs typeface="Calibri"/>
                    </a:rPr>
                    <a:t>Notifiable?</a:t>
                  </a:r>
                  <a:endParaRPr lang="en-GB" sz="1200" b="1">
                    <a:solidFill>
                      <a:schemeClr val="bg1"/>
                    </a:solidFill>
                    <a:cs typeface="Calibri"/>
                  </a:endParaRPr>
                </a:p>
              </p:txBody>
            </p:sp>
          </p:grpSp>
        </p:grpSp>
        <p:pic>
          <p:nvPicPr>
            <p:cNvPr id="63" name="Graphic 62" descr="Checkmark with solid fill">
              <a:extLst>
                <a:ext uri="{FF2B5EF4-FFF2-40B4-BE49-F238E27FC236}">
                  <a16:creationId xmlns:a16="http://schemas.microsoft.com/office/drawing/2014/main" id="{01ED740D-F05F-3693-88BA-B584C1E4DA3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103264" y="3720063"/>
              <a:ext cx="451526" cy="451526"/>
            </a:xfrm>
            <a:prstGeom prst="rect">
              <a:avLst/>
            </a:prstGeom>
          </p:spPr>
        </p:pic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5B91A254-9CC4-5F5D-C641-4C07615DAB3D}"/>
              </a:ext>
            </a:extLst>
          </p:cNvPr>
          <p:cNvSpPr txBox="1"/>
          <p:nvPr/>
        </p:nvSpPr>
        <p:spPr>
          <a:xfrm>
            <a:off x="1197930" y="4529216"/>
            <a:ext cx="6650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/>
              <a:t>Therefore, the acquisition must be notified to the ACCC under the </a:t>
            </a:r>
            <a:r>
              <a:rPr lang="en-AU" b="1"/>
              <a:t>economy-wide monetary threshold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B80C0-1FC2-806F-DE11-6B7FDA9DB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6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51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550CA-B316-8B16-6E9B-C8E079797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Monetary notification threshold: Scenario 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24DC13-D45B-C820-9204-FD4F77ECE95E}"/>
              </a:ext>
            </a:extLst>
          </p:cNvPr>
          <p:cNvSpPr txBox="1"/>
          <p:nvPr/>
        </p:nvSpPr>
        <p:spPr>
          <a:xfrm>
            <a:off x="457200" y="1598688"/>
            <a:ext cx="82296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sz="2000" b="1"/>
              <a:t>Economy-wide and very large acquirer thresholds</a:t>
            </a:r>
            <a:r>
              <a:rPr lang="en-AU" sz="2000"/>
              <a:t>– An acquirer with $600 million in Australian turnover (including the acquirer group) acquires a business with $20 million in Australian turnover and a global transaction value of $50 million.</a:t>
            </a:r>
          </a:p>
        </p:txBody>
      </p:sp>
      <p:grpSp>
        <p:nvGrpSpPr>
          <p:cNvPr id="66" name="Group 65" descr="Monetary notification threshold: Scenario 2">
            <a:extLst>
              <a:ext uri="{FF2B5EF4-FFF2-40B4-BE49-F238E27FC236}">
                <a16:creationId xmlns:a16="http://schemas.microsoft.com/office/drawing/2014/main" id="{655BC28E-D158-3BCC-21E2-B8B98E68D1C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457200" y="2714534"/>
            <a:ext cx="8337175" cy="2775078"/>
            <a:chOff x="457200" y="2714534"/>
            <a:chExt cx="8337175" cy="2775078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2672DC32-6837-9F2F-2890-702E4E76167F}"/>
                </a:ext>
              </a:extLst>
            </p:cNvPr>
            <p:cNvGrpSpPr/>
            <p:nvPr/>
          </p:nvGrpSpPr>
          <p:grpSpPr>
            <a:xfrm>
              <a:off x="457200" y="2714534"/>
              <a:ext cx="8337175" cy="2775078"/>
              <a:chOff x="457200" y="2714534"/>
              <a:chExt cx="8337175" cy="2775078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333555CF-BC3D-9A17-B7CF-2D6EE86BED9F}"/>
                  </a:ext>
                </a:extLst>
              </p:cNvPr>
              <p:cNvGrpSpPr/>
              <p:nvPr/>
            </p:nvGrpSpPr>
            <p:grpSpPr>
              <a:xfrm>
                <a:off x="457200" y="2714534"/>
                <a:ext cx="8337175" cy="2759939"/>
                <a:chOff x="457200" y="2714534"/>
                <a:chExt cx="8337175" cy="2759939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DAA472FC-2DC1-B542-63E0-3D9E4531AF16}"/>
                    </a:ext>
                  </a:extLst>
                </p:cNvPr>
                <p:cNvGrpSpPr/>
                <p:nvPr/>
              </p:nvGrpSpPr>
              <p:grpSpPr>
                <a:xfrm>
                  <a:off x="457200" y="2714534"/>
                  <a:ext cx="8337175" cy="2759939"/>
                  <a:chOff x="457200" y="2594547"/>
                  <a:chExt cx="8337175" cy="2759939"/>
                </a:xfrm>
              </p:grpSpPr>
              <p:grpSp>
                <p:nvGrpSpPr>
                  <p:cNvPr id="7" name="Group 6">
                    <a:extLst>
                      <a:ext uri="{FF2B5EF4-FFF2-40B4-BE49-F238E27FC236}">
                        <a16:creationId xmlns:a16="http://schemas.microsoft.com/office/drawing/2014/main" id="{2FF8044E-CEA0-5EAF-0028-1A5CD10688D4}"/>
                      </a:ext>
                    </a:extLst>
                  </p:cNvPr>
                  <p:cNvGrpSpPr/>
                  <p:nvPr/>
                </p:nvGrpSpPr>
                <p:grpSpPr>
                  <a:xfrm>
                    <a:off x="457200" y="2899989"/>
                    <a:ext cx="8337175" cy="1280437"/>
                    <a:chOff x="457200" y="2899989"/>
                    <a:chExt cx="8337175" cy="1280437"/>
                  </a:xfrm>
                </p:grpSpPr>
                <p:grpSp>
                  <p:nvGrpSpPr>
                    <p:cNvPr id="32" name="Group 31">
                      <a:extLst>
                        <a:ext uri="{FF2B5EF4-FFF2-40B4-BE49-F238E27FC236}">
                          <a16:creationId xmlns:a16="http://schemas.microsoft.com/office/drawing/2014/main" id="{2C0A8E3D-1EB0-579F-A3B1-2888630E1BA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57200" y="2961926"/>
                      <a:ext cx="1490136" cy="1218500"/>
                      <a:chOff x="775010" y="2644521"/>
                      <a:chExt cx="1490136" cy="1218500"/>
                    </a:xfrm>
                  </p:grpSpPr>
                  <p:sp>
                    <p:nvSpPr>
                      <p:cNvPr id="61" name="Rectangle 60">
                        <a:extLst>
                          <a:ext uri="{FF2B5EF4-FFF2-40B4-BE49-F238E27FC236}">
                            <a16:creationId xmlns:a16="http://schemas.microsoft.com/office/drawing/2014/main" id="{9473E422-5ED4-B3B4-E162-CCEBC4D7AB5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5010" y="2644521"/>
                        <a:ext cx="1490136" cy="12185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algn="ctr"/>
                        <a:r>
                          <a:rPr lang="en-AU" sz="1200" b="1"/>
                          <a:t>Economy-wide monetary threshold</a:t>
                        </a:r>
                      </a:p>
                    </p:txBody>
                  </p:sp>
                  <p:pic>
                    <p:nvPicPr>
                      <p:cNvPr id="62" name="Graphic 61" descr="Coins with solid fill">
                        <a:extLst>
                          <a:ext uri="{FF2B5EF4-FFF2-40B4-BE49-F238E27FC236}">
                            <a16:creationId xmlns:a16="http://schemas.microsoft.com/office/drawing/2014/main" id="{5B1C0E98-078B-8D84-A036-9D7826EFF64E}"/>
                          </a:ext>
                        </a:extLst>
                      </p:cNvPr>
                      <p:cNvPicPr>
                        <a:picLocks noChangeAspect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  <a:ext uri="{96DAC541-7B7A-43D3-8B79-37D633B846F1}">
                            <asvg:svgBlip xmlns:asvg="http://schemas.microsoft.com/office/drawing/2016/SVG/main" r:embed="rId4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221427" y="3127764"/>
                        <a:ext cx="588626" cy="588626"/>
                      </a:xfrm>
                      <a:prstGeom prst="rect">
                        <a:avLst/>
                      </a:prstGeom>
                    </p:spPr>
                  </p:pic>
                </p:grpSp>
                <p:grpSp>
                  <p:nvGrpSpPr>
                    <p:cNvPr id="33" name="Group 32">
                      <a:extLst>
                        <a:ext uri="{FF2B5EF4-FFF2-40B4-BE49-F238E27FC236}">
                          <a16:creationId xmlns:a16="http://schemas.microsoft.com/office/drawing/2014/main" id="{8F3DC77E-B15C-8CCC-87D9-2B51D5F2FA4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996512" y="2899989"/>
                      <a:ext cx="6797863" cy="1275608"/>
                      <a:chOff x="1996512" y="2899989"/>
                      <a:chExt cx="6797863" cy="1275608"/>
                    </a:xfrm>
                  </p:grpSpPr>
                  <p:sp>
                    <p:nvSpPr>
                      <p:cNvPr id="34" name="TextBox 33">
                        <a:extLst>
                          <a:ext uri="{FF2B5EF4-FFF2-40B4-BE49-F238E27FC236}">
                            <a16:creationId xmlns:a16="http://schemas.microsoft.com/office/drawing/2014/main" id="{A0F3AE18-3DE9-E97C-0EA5-9F324574024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996512" y="3238185"/>
                        <a:ext cx="3001749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400" b="1" u="sng">
                            <a:solidFill>
                              <a:schemeClr val="tx1"/>
                            </a:solidFill>
                            <a:cs typeface="Calibri"/>
                          </a:rPr>
                          <a:t>and either</a:t>
                        </a:r>
                        <a:endParaRPr lang="en-GB" sz="1200" b="1" u="sng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CE34C14F-6735-16A8-61E9-B15139D56D7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996512" y="2899989"/>
                        <a:ext cx="5558278" cy="451526"/>
                        <a:chOff x="2314322" y="2780814"/>
                        <a:chExt cx="5558278" cy="451526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C25D89BC-E2CE-3307-160E-0D341865D68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314322" y="2844523"/>
                          <a:ext cx="4991913" cy="320029"/>
                          <a:chOff x="2314322" y="2647104"/>
                          <a:chExt cx="4991913" cy="320029"/>
                        </a:xfrm>
                      </p:grpSpPr>
                      <p:sp>
                        <p:nvSpPr>
                          <p:cNvPr id="58" name="Rectangle 57">
                            <a:extLst>
                              <a:ext uri="{FF2B5EF4-FFF2-40B4-BE49-F238E27FC236}">
                                <a16:creationId xmlns:a16="http://schemas.microsoft.com/office/drawing/2014/main" id="{0F9A4DE6-84D7-87FF-B967-17DEA7EED26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2314322" y="2647104"/>
                            <a:ext cx="3001749" cy="320029"/>
                          </a:xfrm>
                          <a:prstGeom prst="rect">
                            <a:avLst/>
                          </a:prstGeom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t" anchorCtr="0"/>
                          <a:lstStyle/>
                          <a:p>
                            <a:pPr marL="0" lvl="1">
                              <a:spcBef>
                                <a:spcPts val="0"/>
                              </a:spcBef>
                            </a:pPr>
                            <a:r>
                              <a:rPr lang="en-AU" sz="1400">
                                <a:solidFill>
                                  <a:schemeClr val="tx1"/>
                                </a:solidFill>
                                <a:cs typeface="Calibri"/>
                              </a:rPr>
                              <a:t>Combined Australian turnover </a:t>
                            </a:r>
                            <a:endParaRPr lang="en-GB" sz="1200">
                              <a:solidFill>
                                <a:schemeClr val="tx1"/>
                              </a:solidFill>
                              <a:cs typeface="Calibri"/>
                            </a:endParaRPr>
                          </a:p>
                        </p:txBody>
                      </p:sp>
                      <p:sp>
                        <p:nvSpPr>
                          <p:cNvPr id="59" name="Rectangle 58">
                            <a:extLst>
                              <a:ext uri="{FF2B5EF4-FFF2-40B4-BE49-F238E27FC236}">
                                <a16:creationId xmlns:a16="http://schemas.microsoft.com/office/drawing/2014/main" id="{E6A8346D-E484-84B4-3530-A6FBEA511E5E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5365246" y="2647104"/>
                            <a:ext cx="945907" cy="320029"/>
                          </a:xfrm>
                          <a:prstGeom prst="rect">
                            <a:avLst/>
                          </a:prstGeom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t" anchorCtr="0"/>
                          <a:lstStyle/>
                          <a:p>
                            <a:pPr marL="0" lvl="1" algn="ctr">
                              <a:spcBef>
                                <a:spcPts val="0"/>
                              </a:spcBef>
                            </a:pPr>
                            <a:r>
                              <a:rPr lang="en-AU" sz="1600">
                                <a:solidFill>
                                  <a:schemeClr val="tx1"/>
                                </a:solidFill>
                                <a:cs typeface="Calibri"/>
                              </a:rPr>
                              <a:t>$200m</a:t>
                            </a:r>
                            <a:endParaRPr lang="en-GB" sz="1400">
                              <a:solidFill>
                                <a:schemeClr val="tx1"/>
                              </a:solidFill>
                              <a:cs typeface="Calibri"/>
                            </a:endParaRPr>
                          </a:p>
                        </p:txBody>
                      </p:sp>
                      <p:sp>
                        <p:nvSpPr>
                          <p:cNvPr id="60" name="Rectangle 59">
                            <a:extLst>
                              <a:ext uri="{FF2B5EF4-FFF2-40B4-BE49-F238E27FC236}">
                                <a16:creationId xmlns:a16="http://schemas.microsoft.com/office/drawing/2014/main" id="{2200D569-9C1E-955B-CC9B-EAF02AE648A6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6360328" y="2647104"/>
                            <a:ext cx="945907" cy="320029"/>
                          </a:xfrm>
                          <a:prstGeom prst="rect">
                            <a:avLst/>
                          </a:prstGeom>
                          <a:solidFill>
                            <a:schemeClr val="accent4"/>
                          </a:solidFill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t" anchorCtr="0"/>
                          <a:lstStyle/>
                          <a:p>
                            <a:pPr marL="0" lvl="1" algn="ctr">
                              <a:spcBef>
                                <a:spcPts val="0"/>
                              </a:spcBef>
                            </a:pPr>
                            <a:r>
                              <a:rPr lang="en-AU" sz="1600">
                                <a:solidFill>
                                  <a:schemeClr val="tx1"/>
                                </a:solidFill>
                                <a:cs typeface="Calibri"/>
                              </a:rPr>
                              <a:t>$620m</a:t>
                            </a:r>
                            <a:endParaRPr lang="en-GB" sz="1400">
                              <a:solidFill>
                                <a:schemeClr val="tx1"/>
                              </a:solidFill>
                              <a:cs typeface="Calibri"/>
                            </a:endParaRPr>
                          </a:p>
                        </p:txBody>
                      </p:sp>
                    </p:grpSp>
                    <p:pic>
                      <p:nvPicPr>
                        <p:cNvPr id="57" name="Graphic 56" descr="Checkmark with solid fill">
                          <a:extLst>
                            <a:ext uri="{FF2B5EF4-FFF2-40B4-BE49-F238E27FC236}">
                              <a16:creationId xmlns:a16="http://schemas.microsoft.com/office/drawing/2014/main" id="{D982BC85-E6A9-375D-8E25-A340EA49BFA7}"/>
                            </a:ext>
                          </a:extLst>
                        </p:cNvPr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6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7421074" y="2780814"/>
                          <a:ext cx="451526" cy="451526"/>
                        </a:xfrm>
                        <a:prstGeom prst="rect">
                          <a:avLst/>
                        </a:prstGeom>
                      </p:spPr>
                    </p:pic>
                  </p:grpSp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98D5F700-A7DE-A45F-9040-EEF52504AC7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996512" y="3505810"/>
                        <a:ext cx="5559925" cy="669787"/>
                        <a:chOff x="2314322" y="3386635"/>
                        <a:chExt cx="5559925" cy="669787"/>
                      </a:xfrm>
                    </p:grpSpPr>
                    <p:grpSp>
                      <p:nvGrpSpPr>
                        <p:cNvPr id="38" name="Group 37">
                          <a:extLst>
                            <a:ext uri="{FF2B5EF4-FFF2-40B4-BE49-F238E27FC236}">
                              <a16:creationId xmlns:a16="http://schemas.microsoft.com/office/drawing/2014/main" id="{B1448F16-EAE5-471F-87C7-93882D4BB35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314322" y="3386635"/>
                          <a:ext cx="4991913" cy="669787"/>
                          <a:chOff x="2314322" y="3386635"/>
                          <a:chExt cx="4991913" cy="669787"/>
                        </a:xfrm>
                      </p:grpSpPr>
                      <p:grpSp>
                        <p:nvGrpSpPr>
                          <p:cNvPr id="40" name="Group 39">
                            <a:extLst>
                              <a:ext uri="{FF2B5EF4-FFF2-40B4-BE49-F238E27FC236}">
                                <a16:creationId xmlns:a16="http://schemas.microsoft.com/office/drawing/2014/main" id="{7D74C6C4-2A01-DC7C-B29C-A116BEAD710B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314322" y="3386635"/>
                            <a:ext cx="4991913" cy="320029"/>
                            <a:chOff x="2314321" y="3169438"/>
                            <a:chExt cx="4991913" cy="320029"/>
                          </a:xfrm>
                        </p:grpSpPr>
                        <p:sp>
                          <p:nvSpPr>
                            <p:cNvPr id="50" name="Rectangle 49">
                              <a:extLst>
                                <a:ext uri="{FF2B5EF4-FFF2-40B4-BE49-F238E27FC236}">
                                  <a16:creationId xmlns:a16="http://schemas.microsoft.com/office/drawing/2014/main" id="{781C0CDA-EA68-D2AA-95CC-B7CB11D1F983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2314321" y="3169438"/>
                              <a:ext cx="3001749" cy="320029"/>
                            </a:xfrm>
                            <a:prstGeom prst="rect">
                              <a:avLst/>
                            </a:prstGeom>
                            <a:solidFill>
                              <a:schemeClr val="accent3">
                                <a:lumMod val="20000"/>
                                <a:lumOff val="80000"/>
                              </a:schemeClr>
                            </a:solidFill>
                            <a:ln>
                              <a:noFill/>
                            </a:ln>
                          </p:spPr>
                          <p:style>
                            <a:lnRef idx="2">
                              <a:schemeClr val="accent1">
                                <a:shade val="15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t" anchorCtr="0"/>
                            <a:lstStyle/>
                            <a:p>
                              <a:pPr marL="0" lvl="1">
                                <a:spcBef>
                                  <a:spcPts val="0"/>
                                </a:spcBef>
                              </a:pPr>
                              <a:r>
                                <a:rPr lang="en-AU" sz="1400">
                                  <a:solidFill>
                                    <a:schemeClr val="tx1"/>
                                  </a:solidFill>
                                  <a:cs typeface="Calibri"/>
                                </a:rPr>
                                <a:t>Turnover of at least two parties/target</a:t>
                              </a:r>
                              <a:endParaRPr lang="en-GB" sz="1200">
                                <a:solidFill>
                                  <a:schemeClr val="tx1"/>
                                </a:solidFill>
                                <a:cs typeface="Calibri"/>
                              </a:endParaRPr>
                            </a:p>
                          </p:txBody>
                        </p:sp>
                        <p:sp>
                          <p:nvSpPr>
                            <p:cNvPr id="51" name="Rectangle 50">
                              <a:extLst>
                                <a:ext uri="{FF2B5EF4-FFF2-40B4-BE49-F238E27FC236}">
                                  <a16:creationId xmlns:a16="http://schemas.microsoft.com/office/drawing/2014/main" id="{51745421-E64D-390C-9939-8565EEC6726A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5365245" y="3169438"/>
                              <a:ext cx="945907" cy="320029"/>
                            </a:xfrm>
                            <a:prstGeom prst="rect">
                              <a:avLst/>
                            </a:prstGeom>
                            <a:solidFill>
                              <a:schemeClr val="accent3">
                                <a:lumMod val="20000"/>
                                <a:lumOff val="80000"/>
                              </a:schemeClr>
                            </a:solidFill>
                            <a:ln>
                              <a:noFill/>
                            </a:ln>
                          </p:spPr>
                          <p:style>
                            <a:lnRef idx="2">
                              <a:schemeClr val="accent1">
                                <a:shade val="15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t" anchorCtr="0"/>
                            <a:lstStyle/>
                            <a:p>
                              <a:pPr marL="0" lvl="1" algn="ctr">
                                <a:spcBef>
                                  <a:spcPts val="0"/>
                                </a:spcBef>
                              </a:pPr>
                              <a:r>
                                <a:rPr lang="en-AU" sz="1600">
                                  <a:solidFill>
                                    <a:schemeClr val="tx1"/>
                                  </a:solidFill>
                                  <a:cs typeface="Calibri"/>
                                </a:rPr>
                                <a:t>$50m</a:t>
                              </a:r>
                              <a:endParaRPr lang="en-GB" sz="1400">
                                <a:solidFill>
                                  <a:schemeClr val="tx1"/>
                                </a:solidFill>
                                <a:cs typeface="Calibri"/>
                              </a:endParaRPr>
                            </a:p>
                          </p:txBody>
                        </p:sp>
                        <p:sp>
                          <p:nvSpPr>
                            <p:cNvPr id="53" name="Rectangle 52">
                              <a:extLst>
                                <a:ext uri="{FF2B5EF4-FFF2-40B4-BE49-F238E27FC236}">
                                  <a16:creationId xmlns:a16="http://schemas.microsoft.com/office/drawing/2014/main" id="{7C1B5226-2B06-33A3-26BB-20F9C7B7896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6360327" y="3169438"/>
                              <a:ext cx="945907" cy="320029"/>
                            </a:xfrm>
                            <a:prstGeom prst="rect">
                              <a:avLst/>
                            </a:prstGeom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n>
                              <a:noFill/>
                            </a:ln>
                          </p:spPr>
                          <p:style>
                            <a:lnRef idx="2">
                              <a:schemeClr val="accent1">
                                <a:shade val="15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t" anchorCtr="0"/>
                            <a:lstStyle/>
                            <a:p>
                              <a:pPr marL="0" lvl="1" algn="ctr">
                                <a:spcBef>
                                  <a:spcPts val="0"/>
                                </a:spcBef>
                              </a:pPr>
                              <a:r>
                                <a:rPr lang="en-AU" sz="1600">
                                  <a:solidFill>
                                    <a:schemeClr val="tx1"/>
                                  </a:solidFill>
                                  <a:cs typeface="Calibri"/>
                                </a:rPr>
                                <a:t>$20m</a:t>
                              </a:r>
                              <a:endParaRPr lang="en-GB" sz="1400">
                                <a:solidFill>
                                  <a:schemeClr val="tx1"/>
                                </a:solidFill>
                                <a:cs typeface="Calibri"/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1" name="Group 40">
                            <a:extLst>
                              <a:ext uri="{FF2B5EF4-FFF2-40B4-BE49-F238E27FC236}">
                                <a16:creationId xmlns:a16="http://schemas.microsoft.com/office/drawing/2014/main" id="{3FCD2B92-8202-BD49-6EE2-980B068155BE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2314322" y="3736393"/>
                            <a:ext cx="4991913" cy="320029"/>
                            <a:chOff x="2314321" y="3572573"/>
                            <a:chExt cx="4991913" cy="320029"/>
                          </a:xfrm>
                        </p:grpSpPr>
                        <p:sp>
                          <p:nvSpPr>
                            <p:cNvPr id="46" name="Rectangle 45">
                              <a:extLst>
                                <a:ext uri="{FF2B5EF4-FFF2-40B4-BE49-F238E27FC236}">
                                  <a16:creationId xmlns:a16="http://schemas.microsoft.com/office/drawing/2014/main" id="{531D9C8C-04DD-A999-FB1F-9D3F6E21E284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2314321" y="3572573"/>
                              <a:ext cx="3001749" cy="320029"/>
                            </a:xfrm>
                            <a:prstGeom prst="rect">
                              <a:avLst/>
                            </a:prstGeom>
                            <a:solidFill>
                              <a:schemeClr val="accent3">
                                <a:lumMod val="20000"/>
                                <a:lumOff val="80000"/>
                              </a:schemeClr>
                            </a:solidFill>
                            <a:ln>
                              <a:noFill/>
                            </a:ln>
                          </p:spPr>
                          <p:style>
                            <a:lnRef idx="2">
                              <a:schemeClr val="accent1">
                                <a:shade val="15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t" anchorCtr="0"/>
                            <a:lstStyle/>
                            <a:p>
                              <a:pPr marL="0" lvl="1">
                                <a:spcBef>
                                  <a:spcPts val="0"/>
                                </a:spcBef>
                              </a:pPr>
                              <a:r>
                                <a:rPr lang="en-AU" sz="1400">
                                  <a:solidFill>
                                    <a:schemeClr val="tx1"/>
                                  </a:solidFill>
                                  <a:cs typeface="Calibri"/>
                                </a:rPr>
                                <a:t>Transaction value</a:t>
                              </a:r>
                              <a:endParaRPr lang="en-GB" sz="1200">
                                <a:solidFill>
                                  <a:schemeClr val="tx1"/>
                                </a:solidFill>
                                <a:cs typeface="Calibri"/>
                              </a:endParaRPr>
                            </a:p>
                          </p:txBody>
                        </p:sp>
                        <p:sp>
                          <p:nvSpPr>
                            <p:cNvPr id="47" name="Rectangle 46">
                              <a:extLst>
                                <a:ext uri="{FF2B5EF4-FFF2-40B4-BE49-F238E27FC236}">
                                  <a16:creationId xmlns:a16="http://schemas.microsoft.com/office/drawing/2014/main" id="{79465D12-EE0E-A0C7-106F-3A32068F2DD9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5365245" y="3572573"/>
                              <a:ext cx="945907" cy="320029"/>
                            </a:xfrm>
                            <a:prstGeom prst="rect">
                              <a:avLst/>
                            </a:prstGeom>
                            <a:solidFill>
                              <a:schemeClr val="accent3">
                                <a:lumMod val="20000"/>
                                <a:lumOff val="80000"/>
                              </a:schemeClr>
                            </a:solidFill>
                            <a:ln>
                              <a:noFill/>
                            </a:ln>
                          </p:spPr>
                          <p:style>
                            <a:lnRef idx="2">
                              <a:schemeClr val="accent1">
                                <a:shade val="15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t" anchorCtr="0"/>
                            <a:lstStyle/>
                            <a:p>
                              <a:pPr marL="0" lvl="1" algn="ctr">
                                <a:spcBef>
                                  <a:spcPts val="0"/>
                                </a:spcBef>
                              </a:pPr>
                              <a:r>
                                <a:rPr lang="en-AU" sz="1600">
                                  <a:solidFill>
                                    <a:schemeClr val="tx1"/>
                                  </a:solidFill>
                                  <a:cs typeface="Calibri"/>
                                </a:rPr>
                                <a:t>$250m</a:t>
                              </a:r>
                              <a:endParaRPr lang="en-GB" sz="1400">
                                <a:solidFill>
                                  <a:schemeClr val="tx1"/>
                                </a:solidFill>
                                <a:cs typeface="Calibri"/>
                              </a:endParaRPr>
                            </a:p>
                          </p:txBody>
                        </p:sp>
                        <p:sp>
                          <p:nvSpPr>
                            <p:cNvPr id="48" name="Rectangle 47">
                              <a:extLst>
                                <a:ext uri="{FF2B5EF4-FFF2-40B4-BE49-F238E27FC236}">
                                  <a16:creationId xmlns:a16="http://schemas.microsoft.com/office/drawing/2014/main" id="{36721595-73E8-9D11-6EB2-61BAF714A2F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6360327" y="3572573"/>
                              <a:ext cx="945907" cy="320029"/>
                            </a:xfrm>
                            <a:prstGeom prst="rect">
                              <a:avLst/>
                            </a:prstGeom>
                            <a:solidFill>
                              <a:schemeClr val="accent6">
                                <a:lumMod val="60000"/>
                                <a:lumOff val="40000"/>
                              </a:schemeClr>
                            </a:solidFill>
                            <a:ln>
                              <a:noFill/>
                            </a:ln>
                          </p:spPr>
                          <p:style>
                            <a:lnRef idx="2">
                              <a:schemeClr val="accent1">
                                <a:shade val="15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t" anchorCtr="0"/>
                            <a:lstStyle/>
                            <a:p>
                              <a:pPr marL="0" lvl="1" algn="ctr">
                                <a:spcBef>
                                  <a:spcPts val="0"/>
                                </a:spcBef>
                              </a:pPr>
                              <a:r>
                                <a:rPr lang="en-AU" sz="1600">
                                  <a:solidFill>
                                    <a:schemeClr val="tx1"/>
                                  </a:solidFill>
                                  <a:cs typeface="Calibri"/>
                                </a:rPr>
                                <a:t>$50m</a:t>
                              </a:r>
                              <a:endParaRPr lang="en-GB" sz="1400">
                                <a:solidFill>
                                  <a:schemeClr val="tx1"/>
                                </a:solidFill>
                                <a:cs typeface="Calibri"/>
                              </a:endParaRPr>
                            </a:p>
                          </p:txBody>
                        </p:sp>
                      </p:grpSp>
                    </p:grpSp>
                    <p:pic>
                      <p:nvPicPr>
                        <p:cNvPr id="39" name="Graphic 38" descr="Close with solid fill">
                          <a:extLst>
                            <a:ext uri="{FF2B5EF4-FFF2-40B4-BE49-F238E27FC236}">
                              <a16:creationId xmlns:a16="http://schemas.microsoft.com/office/drawing/2014/main" id="{DD5DB8FD-D4C4-F890-CD8F-36E4CEEA0028}"/>
                            </a:ext>
                          </a:extLst>
                        </p:cNvPr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8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7419428" y="3495464"/>
                          <a:ext cx="454819" cy="454819"/>
                        </a:xfrm>
                        <a:prstGeom prst="rect">
                          <a:avLst/>
                        </a:prstGeom>
                      </p:spPr>
                    </p:pic>
                  </p:grpSp>
                  <p:sp>
                    <p:nvSpPr>
                      <p:cNvPr id="37" name="Rectangle 36">
                        <a:extLst>
                          <a:ext uri="{FF2B5EF4-FFF2-40B4-BE49-F238E27FC236}">
                            <a16:creationId xmlns:a16="http://schemas.microsoft.com/office/drawing/2014/main" id="{0295F983-EC68-C293-683F-38CA8E1A094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7739542" y="2957273"/>
                        <a:ext cx="1054833" cy="1218324"/>
                      </a:xfrm>
                      <a:prstGeom prst="rect">
                        <a:avLst/>
                      </a:prstGeom>
                      <a:solidFill>
                        <a:schemeClr val="accent6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AU" sz="1600" b="1" i="1" u="sng">
                            <a:solidFill>
                              <a:schemeClr val="tx1"/>
                            </a:solidFill>
                          </a:rPr>
                          <a:t>Not</a:t>
                        </a:r>
                        <a:r>
                          <a:rPr lang="en-AU" sz="1600" b="1" i="1">
                            <a:solidFill>
                              <a:schemeClr val="tx1"/>
                            </a:solidFill>
                          </a:rPr>
                          <a:t> notifiable</a:t>
                        </a:r>
                      </a:p>
                    </p:txBody>
                  </p:sp>
                </p:grpSp>
              </p:grpSp>
              <p:grpSp>
                <p:nvGrpSpPr>
                  <p:cNvPr id="8" name="Group 7">
                    <a:extLst>
                      <a:ext uri="{FF2B5EF4-FFF2-40B4-BE49-F238E27FC236}">
                        <a16:creationId xmlns:a16="http://schemas.microsoft.com/office/drawing/2014/main" id="{25DC7534-1C81-C01B-1287-B089CD40340A}"/>
                      </a:ext>
                    </a:extLst>
                  </p:cNvPr>
                  <p:cNvGrpSpPr/>
                  <p:nvPr/>
                </p:nvGrpSpPr>
                <p:grpSpPr>
                  <a:xfrm>
                    <a:off x="457200" y="4385129"/>
                    <a:ext cx="8337175" cy="969357"/>
                    <a:chOff x="457200" y="4385129"/>
                    <a:chExt cx="8337175" cy="969357"/>
                  </a:xfrm>
                </p:grpSpPr>
                <p:grpSp>
                  <p:nvGrpSpPr>
                    <p:cNvPr id="14" name="Group 13">
                      <a:extLst>
                        <a:ext uri="{FF2B5EF4-FFF2-40B4-BE49-F238E27FC236}">
                          <a16:creationId xmlns:a16="http://schemas.microsoft.com/office/drawing/2014/main" id="{C0636E58-9F6D-5D89-4919-292A55CB46D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57200" y="4385129"/>
                      <a:ext cx="7097590" cy="969357"/>
                      <a:chOff x="775010" y="4122011"/>
                      <a:chExt cx="7097590" cy="969357"/>
                    </a:xfrm>
                  </p:grpSpPr>
                  <p:grpSp>
                    <p:nvGrpSpPr>
                      <p:cNvPr id="16" name="Group 15">
                        <a:extLst>
                          <a:ext uri="{FF2B5EF4-FFF2-40B4-BE49-F238E27FC236}">
                            <a16:creationId xmlns:a16="http://schemas.microsoft.com/office/drawing/2014/main" id="{C8B93E8F-5DA1-9C33-2253-0781EE75905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75010" y="4167146"/>
                        <a:ext cx="1490136" cy="924222"/>
                        <a:chOff x="1272112" y="3633271"/>
                        <a:chExt cx="1490136" cy="924222"/>
                      </a:xfrm>
                    </p:grpSpPr>
                    <p:sp>
                      <p:nvSpPr>
                        <p:cNvPr id="30" name="Rectangle 29">
                          <a:extLst>
                            <a:ext uri="{FF2B5EF4-FFF2-40B4-BE49-F238E27FC236}">
                              <a16:creationId xmlns:a16="http://schemas.microsoft.com/office/drawing/2014/main" id="{51692574-BB26-E881-38BC-224A6649F26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272112" y="3633271"/>
                          <a:ext cx="1490136" cy="879956"/>
                        </a:xfrm>
                        <a:prstGeom prst="rect">
                          <a:avLst/>
                        </a:pr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t" anchorCtr="0"/>
                        <a:lstStyle/>
                        <a:p>
                          <a:pPr algn="ctr"/>
                          <a:r>
                            <a:rPr lang="en-AU" sz="1200" b="1"/>
                            <a:t>Very large acquirer threshold</a:t>
                          </a:r>
                        </a:p>
                      </p:txBody>
                    </p:sp>
                    <p:pic>
                      <p:nvPicPr>
                        <p:cNvPr id="31" name="Graphic 30" descr="Fish with solid fill">
                          <a:extLst>
                            <a:ext uri="{FF2B5EF4-FFF2-40B4-BE49-F238E27FC236}">
                              <a16:creationId xmlns:a16="http://schemas.microsoft.com/office/drawing/2014/main" id="{B35E4FAD-50E5-6355-5BCD-9E0CCD0B389C}"/>
                            </a:ext>
                          </a:extLst>
                        </p:cNvPr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1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1707881" y="3938894"/>
                          <a:ext cx="618599" cy="618599"/>
                        </a:xfrm>
                        <a:prstGeom prst="rect">
                          <a:avLst/>
                        </a:prstGeom>
                      </p:spPr>
                    </p:pic>
                  </p:grpSp>
                  <p:sp>
                    <p:nvSpPr>
                      <p:cNvPr id="17" name="TextBox 16">
                        <a:extLst>
                          <a:ext uri="{FF2B5EF4-FFF2-40B4-BE49-F238E27FC236}">
                            <a16:creationId xmlns:a16="http://schemas.microsoft.com/office/drawing/2014/main" id="{76B34D08-9780-DB91-CF06-A2B756D0E18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314322" y="4459448"/>
                        <a:ext cx="3001749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400" b="1" u="sng">
                            <a:solidFill>
                              <a:schemeClr val="tx1"/>
                            </a:solidFill>
                            <a:cs typeface="Calibri"/>
                          </a:rPr>
                          <a:t>and</a:t>
                        </a:r>
                        <a:endParaRPr lang="en-GB" sz="1200" b="1" u="sng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grpSp>
                    <p:nvGrpSpPr>
                      <p:cNvPr id="18" name="Group 17">
                        <a:extLst>
                          <a:ext uri="{FF2B5EF4-FFF2-40B4-BE49-F238E27FC236}">
                            <a16:creationId xmlns:a16="http://schemas.microsoft.com/office/drawing/2014/main" id="{1218EB54-72DF-19D7-3612-3631C8EE502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314322" y="4122011"/>
                        <a:ext cx="5558278" cy="451526"/>
                        <a:chOff x="2314322" y="4122011"/>
                        <a:chExt cx="5558278" cy="451526"/>
                      </a:xfrm>
                    </p:grpSpPr>
                    <p:grpSp>
                      <p:nvGrpSpPr>
                        <p:cNvPr id="25" name="Group 24">
                          <a:extLst>
                            <a:ext uri="{FF2B5EF4-FFF2-40B4-BE49-F238E27FC236}">
                              <a16:creationId xmlns:a16="http://schemas.microsoft.com/office/drawing/2014/main" id="{0EC9A327-3EB3-182C-BC6F-C31E977BA5A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2314322" y="4184961"/>
                          <a:ext cx="4991913" cy="320029"/>
                          <a:chOff x="2314322" y="2647104"/>
                          <a:chExt cx="4991913" cy="320029"/>
                        </a:xfrm>
                      </p:grpSpPr>
                      <p:sp>
                        <p:nvSpPr>
                          <p:cNvPr id="27" name="Rectangle 26">
                            <a:extLst>
                              <a:ext uri="{FF2B5EF4-FFF2-40B4-BE49-F238E27FC236}">
                                <a16:creationId xmlns:a16="http://schemas.microsoft.com/office/drawing/2014/main" id="{6C6404F5-2415-71EA-39E8-BCACB61FA6B5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2314322" y="2647104"/>
                            <a:ext cx="3001749" cy="320029"/>
                          </a:xfrm>
                          <a:prstGeom prst="rect">
                            <a:avLst/>
                          </a:prstGeom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t" anchorCtr="0"/>
                          <a:lstStyle/>
                          <a:p>
                            <a:pPr marL="0" lvl="1">
                              <a:spcBef>
                                <a:spcPts val="0"/>
                              </a:spcBef>
                            </a:pPr>
                            <a:r>
                              <a:rPr lang="en-AU" sz="1400">
                                <a:solidFill>
                                  <a:schemeClr val="tx1"/>
                                </a:solidFill>
                                <a:cs typeface="Calibri"/>
                              </a:rPr>
                              <a:t>Acquirer Australian turnover</a:t>
                            </a:r>
                            <a:endParaRPr lang="en-GB" sz="1200">
                              <a:solidFill>
                                <a:schemeClr val="tx1"/>
                              </a:solidFill>
                              <a:cs typeface="Calibri"/>
                            </a:endParaRPr>
                          </a:p>
                        </p:txBody>
                      </p:sp>
                      <p:sp>
                        <p:nvSpPr>
                          <p:cNvPr id="28" name="Rectangle 27">
                            <a:extLst>
                              <a:ext uri="{FF2B5EF4-FFF2-40B4-BE49-F238E27FC236}">
                                <a16:creationId xmlns:a16="http://schemas.microsoft.com/office/drawing/2014/main" id="{66F1F514-0041-146F-B895-9F6BF428388C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5365246" y="2647104"/>
                            <a:ext cx="945907" cy="320029"/>
                          </a:xfrm>
                          <a:prstGeom prst="rect">
                            <a:avLst/>
                          </a:prstGeom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t" anchorCtr="0"/>
                          <a:lstStyle/>
                          <a:p>
                            <a:pPr marL="0" lvl="1" algn="ctr">
                              <a:spcBef>
                                <a:spcPts val="0"/>
                              </a:spcBef>
                            </a:pPr>
                            <a:r>
                              <a:rPr lang="en-AU" sz="1600">
                                <a:solidFill>
                                  <a:schemeClr val="tx1"/>
                                </a:solidFill>
                                <a:cs typeface="Calibri"/>
                              </a:rPr>
                              <a:t>$500m</a:t>
                            </a:r>
                            <a:endParaRPr lang="en-GB" sz="1400">
                              <a:solidFill>
                                <a:schemeClr val="tx1"/>
                              </a:solidFill>
                              <a:cs typeface="Calibri"/>
                            </a:endParaRPr>
                          </a:p>
                        </p:txBody>
                      </p:sp>
                      <p:sp>
                        <p:nvSpPr>
                          <p:cNvPr id="29" name="Rectangle 28">
                            <a:extLst>
                              <a:ext uri="{FF2B5EF4-FFF2-40B4-BE49-F238E27FC236}">
                                <a16:creationId xmlns:a16="http://schemas.microsoft.com/office/drawing/2014/main" id="{FF02F776-A36B-CC9E-B0E8-CA5F81ED48CA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6360328" y="2647104"/>
                            <a:ext cx="945907" cy="320029"/>
                          </a:xfrm>
                          <a:prstGeom prst="rect">
                            <a:avLst/>
                          </a:prstGeom>
                          <a:solidFill>
                            <a:schemeClr val="accent4"/>
                          </a:solidFill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15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t" anchorCtr="0"/>
                          <a:lstStyle/>
                          <a:p>
                            <a:pPr marL="0" lvl="1" algn="ctr">
                              <a:spcBef>
                                <a:spcPts val="0"/>
                              </a:spcBef>
                            </a:pPr>
                            <a:r>
                              <a:rPr lang="en-AU" sz="1600">
                                <a:solidFill>
                                  <a:schemeClr val="tx1"/>
                                </a:solidFill>
                                <a:cs typeface="Calibri"/>
                              </a:rPr>
                              <a:t>$600m</a:t>
                            </a:r>
                            <a:endParaRPr lang="en-GB" sz="1400">
                              <a:solidFill>
                                <a:schemeClr val="tx1"/>
                              </a:solidFill>
                              <a:cs typeface="Calibri"/>
                            </a:endParaRPr>
                          </a:p>
                        </p:txBody>
                      </p:sp>
                    </p:grpSp>
                    <p:pic>
                      <p:nvPicPr>
                        <p:cNvPr id="26" name="Graphic 25" descr="Checkmark with solid fill">
                          <a:extLst>
                            <a:ext uri="{FF2B5EF4-FFF2-40B4-BE49-F238E27FC236}">
                              <a16:creationId xmlns:a16="http://schemas.microsoft.com/office/drawing/2014/main" id="{664EF206-48F7-C35A-354D-AA528102CD71}"/>
                            </a:ext>
                          </a:extLst>
                        </p:cNvPr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6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7421074" y="4122011"/>
                          <a:ext cx="451526" cy="451526"/>
                        </a:xfrm>
                        <a:prstGeom prst="rect">
                          <a:avLst/>
                        </a:prstGeom>
                      </p:spPr>
                    </p:pic>
                  </p:grpSp>
                  <p:grpSp>
                    <p:nvGrpSpPr>
                      <p:cNvPr id="20" name="Group 19">
                        <a:extLst>
                          <a:ext uri="{FF2B5EF4-FFF2-40B4-BE49-F238E27FC236}">
                            <a16:creationId xmlns:a16="http://schemas.microsoft.com/office/drawing/2014/main" id="{9605C2D7-7487-AA4D-C956-49EB0C53741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2314322" y="4727073"/>
                        <a:ext cx="4991913" cy="320029"/>
                        <a:chOff x="2314321" y="3169438"/>
                        <a:chExt cx="4991913" cy="320029"/>
                      </a:xfrm>
                    </p:grpSpPr>
                    <p:sp>
                      <p:nvSpPr>
                        <p:cNvPr id="22" name="Rectangle 21">
                          <a:extLst>
                            <a:ext uri="{FF2B5EF4-FFF2-40B4-BE49-F238E27FC236}">
                              <a16:creationId xmlns:a16="http://schemas.microsoft.com/office/drawing/2014/main" id="{9D7ECD02-93FB-3ECE-1912-24521ED9AE2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314321" y="3169438"/>
                          <a:ext cx="3001749" cy="320029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t" anchorCtr="0"/>
                        <a:lstStyle/>
                        <a:p>
                          <a:pPr marL="0" lvl="1">
                            <a:spcBef>
                              <a:spcPts val="0"/>
                            </a:spcBef>
                          </a:pPr>
                          <a:r>
                            <a:rPr lang="en-AU" sz="1400">
                              <a:solidFill>
                                <a:schemeClr val="tx1"/>
                              </a:solidFill>
                              <a:cs typeface="Calibri"/>
                            </a:rPr>
                            <a:t>Turnover of at least two parties/target</a:t>
                          </a:r>
                          <a:endParaRPr lang="en-GB" sz="1200">
                            <a:solidFill>
                              <a:schemeClr val="tx1"/>
                            </a:solidFill>
                            <a:cs typeface="Calibri"/>
                          </a:endParaRPr>
                        </a:p>
                      </p:txBody>
                    </p:sp>
                    <p:sp>
                      <p:nvSpPr>
                        <p:cNvPr id="23" name="Rectangle 22">
                          <a:extLst>
                            <a:ext uri="{FF2B5EF4-FFF2-40B4-BE49-F238E27FC236}">
                              <a16:creationId xmlns:a16="http://schemas.microsoft.com/office/drawing/2014/main" id="{7DCF15AD-3791-C783-AD5A-6E0B1C72EBD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5365245" y="3169438"/>
                          <a:ext cx="945907" cy="320029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t" anchorCtr="0"/>
                        <a:lstStyle/>
                        <a:p>
                          <a:pPr marL="0" lvl="1" algn="ctr">
                            <a:spcBef>
                              <a:spcPts val="0"/>
                            </a:spcBef>
                          </a:pPr>
                          <a:r>
                            <a:rPr lang="en-AU" sz="1600">
                              <a:solidFill>
                                <a:schemeClr val="tx1"/>
                              </a:solidFill>
                              <a:cs typeface="Calibri"/>
                            </a:rPr>
                            <a:t>$10m</a:t>
                          </a:r>
                          <a:endParaRPr lang="en-GB" sz="1400">
                            <a:solidFill>
                              <a:schemeClr val="tx1"/>
                            </a:solidFill>
                            <a:cs typeface="Calibri"/>
                          </a:endParaRPr>
                        </a:p>
                      </p:txBody>
                    </p:sp>
                    <p:sp>
                      <p:nvSpPr>
                        <p:cNvPr id="24" name="Rectangle 23">
                          <a:extLst>
                            <a:ext uri="{FF2B5EF4-FFF2-40B4-BE49-F238E27FC236}">
                              <a16:creationId xmlns:a16="http://schemas.microsoft.com/office/drawing/2014/main" id="{C341AA3F-F575-B6BD-F149-A5A1510233F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360327" y="3169438"/>
                          <a:ext cx="945907" cy="320029"/>
                        </a:xfrm>
                        <a:prstGeom prst="rect">
                          <a:avLst/>
                        </a:pr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t" anchorCtr="0"/>
                        <a:lstStyle/>
                        <a:p>
                          <a:pPr marL="0" lvl="1" algn="ctr">
                            <a:spcBef>
                              <a:spcPts val="0"/>
                            </a:spcBef>
                          </a:pPr>
                          <a:r>
                            <a:rPr lang="en-AU" sz="1600">
                              <a:solidFill>
                                <a:schemeClr val="tx1"/>
                              </a:solidFill>
                              <a:cs typeface="Calibri"/>
                            </a:rPr>
                            <a:t>$20m</a:t>
                          </a:r>
                          <a:endParaRPr lang="en-GB" sz="1400">
                            <a:solidFill>
                              <a:schemeClr val="tx1"/>
                            </a:solidFill>
                            <a:cs typeface="Calibri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15" name="Rectangle 14">
                      <a:extLst>
                        <a:ext uri="{FF2B5EF4-FFF2-40B4-BE49-F238E27FC236}">
                          <a16:creationId xmlns:a16="http://schemas.microsoft.com/office/drawing/2014/main" id="{CAB04091-865B-8CDE-8FCA-3028C60002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39542" y="4443425"/>
                      <a:ext cx="1054833" cy="866399"/>
                    </a:xfrm>
                    <a:prstGeom prst="rect">
                      <a:avLst/>
                    </a:prstGeom>
                    <a:solidFill>
                      <a:schemeClr val="accent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AU" sz="1600" b="1" i="1">
                          <a:solidFill>
                            <a:schemeClr val="tx1"/>
                          </a:solidFill>
                        </a:rPr>
                        <a:t>Notifiable</a:t>
                      </a:r>
                    </a:p>
                  </p:txBody>
                </p:sp>
              </p:grpSp>
              <p:grpSp>
                <p:nvGrpSpPr>
                  <p:cNvPr id="9" name="Group 8">
                    <a:extLst>
                      <a:ext uri="{FF2B5EF4-FFF2-40B4-BE49-F238E27FC236}">
                        <a16:creationId xmlns:a16="http://schemas.microsoft.com/office/drawing/2014/main" id="{2A5642E9-6F5E-3BAF-6468-531F92CA7368}"/>
                      </a:ext>
                    </a:extLst>
                  </p:cNvPr>
                  <p:cNvGrpSpPr/>
                  <p:nvPr/>
                </p:nvGrpSpPr>
                <p:grpSpPr>
                  <a:xfrm>
                    <a:off x="5047436" y="2594547"/>
                    <a:ext cx="3746939" cy="320210"/>
                    <a:chOff x="5047436" y="2594547"/>
                    <a:chExt cx="3746939" cy="320210"/>
                  </a:xfrm>
                </p:grpSpPr>
                <p:sp>
                  <p:nvSpPr>
                    <p:cNvPr id="12" name="Rectangle 11">
                      <a:extLst>
                        <a:ext uri="{FF2B5EF4-FFF2-40B4-BE49-F238E27FC236}">
                          <a16:creationId xmlns:a16="http://schemas.microsoft.com/office/drawing/2014/main" id="{6E5B8A19-7DC7-2D78-CE17-B41CEA32E76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7436" y="2594547"/>
                      <a:ext cx="945907" cy="320029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 algn="ctr">
                        <a:spcBef>
                          <a:spcPts val="0"/>
                        </a:spcBef>
                      </a:pPr>
                      <a:r>
                        <a:rPr lang="en-AU" sz="1400" b="1">
                          <a:solidFill>
                            <a:schemeClr val="bg1"/>
                          </a:solidFill>
                          <a:cs typeface="Calibri"/>
                        </a:rPr>
                        <a:t>Limb</a:t>
                      </a:r>
                      <a:endParaRPr lang="en-GB" sz="1200" b="1">
                        <a:solidFill>
                          <a:schemeClr val="bg1"/>
                        </a:solidFill>
                        <a:cs typeface="Calibri"/>
                      </a:endParaRPr>
                    </a:p>
                  </p:txBody>
                </p:sp>
                <p:sp>
                  <p:nvSpPr>
                    <p:cNvPr id="11" name="Rectangle 10">
                      <a:extLst>
                        <a:ext uri="{FF2B5EF4-FFF2-40B4-BE49-F238E27FC236}">
                          <a16:creationId xmlns:a16="http://schemas.microsoft.com/office/drawing/2014/main" id="{A3270675-B74B-A7F7-0337-4216606B66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45811" y="2594728"/>
                      <a:ext cx="1048564" cy="320029"/>
                    </a:xfrm>
                    <a:prstGeom prst="rect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 algn="ctr">
                        <a:spcBef>
                          <a:spcPts val="0"/>
                        </a:spcBef>
                      </a:pPr>
                      <a:r>
                        <a:rPr lang="en-AU" sz="1400" b="1">
                          <a:solidFill>
                            <a:schemeClr val="bg1"/>
                          </a:solidFill>
                          <a:cs typeface="Calibri"/>
                        </a:rPr>
                        <a:t>Notifiable?</a:t>
                      </a:r>
                      <a:endParaRPr lang="en-GB" sz="1200" b="1">
                        <a:solidFill>
                          <a:schemeClr val="bg1"/>
                        </a:solidFill>
                        <a:cs typeface="Calibri"/>
                      </a:endParaRPr>
                    </a:p>
                  </p:txBody>
                </p:sp>
              </p:grpSp>
            </p:grp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276DB19F-E237-F269-1D6B-462D75F597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57200" y="4423671"/>
                  <a:ext cx="8337175" cy="0"/>
                </a:xfrm>
                <a:prstGeom prst="line">
                  <a:avLst/>
                </a:prstGeom>
                <a:ln w="3810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63" name="Graphic 62" descr="Checkmark with solid fill">
                <a:extLst>
                  <a:ext uri="{FF2B5EF4-FFF2-40B4-BE49-F238E27FC236}">
                    <a16:creationId xmlns:a16="http://schemas.microsoft.com/office/drawing/2014/main" id="{F20769A9-965B-284B-5A3E-2E9C5D9C5C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7103264" y="5038086"/>
                <a:ext cx="451526" cy="451526"/>
              </a:xfrm>
              <a:prstGeom prst="rect">
                <a:avLst/>
              </a:prstGeom>
            </p:spPr>
          </p:pic>
        </p:grp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E827428-9251-4B3D-D771-D280A66BDB7C}"/>
                </a:ext>
              </a:extLst>
            </p:cNvPr>
            <p:cNvSpPr/>
            <p:nvPr/>
          </p:nvSpPr>
          <p:spPr>
            <a:xfrm>
              <a:off x="6042516" y="2714895"/>
              <a:ext cx="1656000" cy="32002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lvl="1" algn="ctr">
                <a:spcBef>
                  <a:spcPts val="0"/>
                </a:spcBef>
              </a:pPr>
              <a:r>
                <a:rPr lang="en-AU" sz="1400" b="1">
                  <a:solidFill>
                    <a:schemeClr val="bg1"/>
                  </a:solidFill>
                  <a:cs typeface="Calibri"/>
                </a:rPr>
                <a:t>Scenario</a:t>
              </a:r>
              <a:endParaRPr lang="en-GB" sz="1200" b="1">
                <a:solidFill>
                  <a:schemeClr val="bg1"/>
                </a:solidFill>
                <a:cs typeface="Calibri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5B91A254-9CC4-5F5D-C641-4C07615DAB3D}"/>
              </a:ext>
            </a:extLst>
          </p:cNvPr>
          <p:cNvSpPr txBox="1"/>
          <p:nvPr/>
        </p:nvSpPr>
        <p:spPr>
          <a:xfrm>
            <a:off x="1246999" y="5541836"/>
            <a:ext cx="6650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/>
              <a:t>Therefore, the acquisition must be notified to the ACCC under the </a:t>
            </a:r>
            <a:r>
              <a:rPr lang="en-AU" b="1"/>
              <a:t>very large acquirer threshold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B80C0-1FC2-806F-DE11-6B7FDA9DB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7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460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DF5D7-B121-1697-AE58-70A4694E6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341" y="111547"/>
            <a:ext cx="8229600" cy="1143000"/>
          </a:xfrm>
        </p:spPr>
        <p:txBody>
          <a:bodyPr/>
          <a:lstStyle/>
          <a:p>
            <a:r>
              <a:rPr lang="en-AU"/>
              <a:t>Monetary notification threshold: Scenario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A31057-B728-2E02-60D4-AB9E7E1DFCC8}"/>
              </a:ext>
            </a:extLst>
          </p:cNvPr>
          <p:cNvSpPr txBox="1"/>
          <p:nvPr/>
        </p:nvSpPr>
        <p:spPr>
          <a:xfrm>
            <a:off x="421341" y="1335498"/>
            <a:ext cx="8229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sz="2000" b="1"/>
              <a:t>Three-year cumulative turnover thresholds </a:t>
            </a:r>
            <a:r>
              <a:rPr lang="en-AU" sz="2000"/>
              <a:t>– An acquirer with at least $500 million Australian turnover makes the following acquisitions. The $10 million cumulative threshold applies.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25EC9B42-F236-D75F-9D24-934DB3EE9E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709542"/>
              </p:ext>
            </p:extLst>
          </p:nvPr>
        </p:nvGraphicFramePr>
        <p:xfrm>
          <a:off x="493058" y="2309220"/>
          <a:ext cx="8157883" cy="292371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19742">
                  <a:extLst>
                    <a:ext uri="{9D8B030D-6E8A-4147-A177-3AD203B41FA5}">
                      <a16:colId xmlns:a16="http://schemas.microsoft.com/office/drawing/2014/main" val="3403860749"/>
                    </a:ext>
                  </a:extLst>
                </a:gridCol>
                <a:gridCol w="624114">
                  <a:extLst>
                    <a:ext uri="{9D8B030D-6E8A-4147-A177-3AD203B41FA5}">
                      <a16:colId xmlns:a16="http://schemas.microsoft.com/office/drawing/2014/main" val="4196631121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1754162366"/>
                    </a:ext>
                  </a:extLst>
                </a:gridCol>
                <a:gridCol w="943429">
                  <a:extLst>
                    <a:ext uri="{9D8B030D-6E8A-4147-A177-3AD203B41FA5}">
                      <a16:colId xmlns:a16="http://schemas.microsoft.com/office/drawing/2014/main" val="3262186528"/>
                    </a:ext>
                  </a:extLst>
                </a:gridCol>
                <a:gridCol w="4052061">
                  <a:extLst>
                    <a:ext uri="{9D8B030D-6E8A-4147-A177-3AD203B41FA5}">
                      <a16:colId xmlns:a16="http://schemas.microsoft.com/office/drawing/2014/main" val="2196575375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2461838400"/>
                    </a:ext>
                  </a:extLst>
                </a:gridCol>
              </a:tblGrid>
              <a:tr h="405365">
                <a:tc>
                  <a:txBody>
                    <a:bodyPr/>
                    <a:lstStyle/>
                    <a:p>
                      <a:r>
                        <a:rPr lang="en-AU" sz="110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Goods or services of the 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Turnover of the 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Aggregated or notifiable?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Cumulative turnover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32350"/>
                  </a:ext>
                </a:extLst>
              </a:tr>
              <a:tr h="263370">
                <a:tc>
                  <a:txBody>
                    <a:bodyPr/>
                    <a:lstStyle/>
                    <a:p>
                      <a:r>
                        <a:rPr lang="en-AU" sz="1100"/>
                        <a:t>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2024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Pet food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$1 million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Not aggregated or notifiable – less than $2m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$0 million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531315"/>
                  </a:ext>
                </a:extLst>
              </a:tr>
              <a:tr h="263370">
                <a:tc>
                  <a:txBody>
                    <a:bodyPr/>
                    <a:lstStyle/>
                    <a:p>
                      <a:r>
                        <a:rPr lang="en-AU" sz="1100"/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2024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Pet food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$3 million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Aggregated for </a:t>
                      </a:r>
                      <a:r>
                        <a:rPr lang="en-AU" sz="1100" b="1"/>
                        <a:t>pet food</a:t>
                      </a:r>
                      <a:r>
                        <a:rPr lang="en-AU" sz="1100" b="0"/>
                        <a:t> </a:t>
                      </a:r>
                      <a:r>
                        <a:rPr lang="en-AU" sz="1100"/>
                        <a:t>but not notifiable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$3 million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9359700"/>
                  </a:ext>
                </a:extLst>
              </a:tr>
              <a:tr h="405365">
                <a:tc>
                  <a:txBody>
                    <a:bodyPr/>
                    <a:lstStyle/>
                    <a:p>
                      <a:r>
                        <a:rPr lang="en-AU" sz="1100"/>
                        <a:t>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2024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Pet food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$16 million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Not aggregated – notifiable separately under the very large acquirer threshold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$3 million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524051"/>
                  </a:ext>
                </a:extLst>
              </a:tr>
              <a:tr h="263370">
                <a:tc>
                  <a:txBody>
                    <a:bodyPr/>
                    <a:lstStyle/>
                    <a:p>
                      <a:r>
                        <a:rPr lang="en-AU" sz="1100"/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2025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Pet food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$4 million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Aggregated for </a:t>
                      </a:r>
                      <a:r>
                        <a:rPr lang="en-AU" sz="1100" b="1"/>
                        <a:t>pet food</a:t>
                      </a:r>
                      <a:r>
                        <a:rPr lang="en-AU" sz="1100" b="0"/>
                        <a:t> but</a:t>
                      </a:r>
                      <a:r>
                        <a:rPr lang="en-AU" sz="1100"/>
                        <a:t> not notifiable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$7 million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803204"/>
                  </a:ext>
                </a:extLst>
              </a:tr>
              <a:tr h="405365">
                <a:tc>
                  <a:txBody>
                    <a:bodyPr/>
                    <a:lstStyle/>
                    <a:p>
                      <a:r>
                        <a:rPr lang="en-AU" sz="1100"/>
                        <a:t>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2026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Pet food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$4 million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b="1"/>
                        <a:t>Aggregated and notifiable </a:t>
                      </a:r>
                      <a:r>
                        <a:rPr lang="en-AU" sz="1100"/>
                        <a:t>– cumulative turnover for </a:t>
                      </a:r>
                      <a:r>
                        <a:rPr lang="en-AU" sz="1100" b="1"/>
                        <a:t>pet food </a:t>
                      </a:r>
                      <a:r>
                        <a:rPr lang="en-AU" sz="1100"/>
                        <a:t>is $11 million, which exceeds the $10 million cumulative threshold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$11 million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478650"/>
                  </a:ext>
                </a:extLst>
              </a:tr>
              <a:tr h="405365">
                <a:tc>
                  <a:txBody>
                    <a:bodyPr/>
                    <a:lstStyle/>
                    <a:p>
                      <a:r>
                        <a:rPr lang="en-AU" sz="1100"/>
                        <a:t>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2026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Pet food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$4 million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1"/>
                        <a:t>Aggregated and notifiable</a:t>
                      </a:r>
                      <a:r>
                        <a:rPr lang="en-AU" sz="1100"/>
                        <a:t> – cumulative turnover for </a:t>
                      </a:r>
                      <a:r>
                        <a:rPr lang="en-AU" sz="1100" b="1"/>
                        <a:t>pet food </a:t>
                      </a:r>
                      <a:r>
                        <a:rPr lang="en-AU" sz="1100"/>
                        <a:t>is $15 million, which exceeds the $10 million cumulative threshold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/>
                        <a:t>$15 million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566645"/>
                  </a:ext>
                </a:extLst>
              </a:tr>
              <a:tr h="386920">
                <a:tc>
                  <a:txBody>
                    <a:bodyPr/>
                    <a:lstStyle/>
                    <a:p>
                      <a:r>
                        <a:rPr lang="en-AU" sz="1100"/>
                        <a:t>7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2026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Pet food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$1.5 million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/>
                        <a:t>Not aggregated or notifiable even though the cumulative threshold is met – less than $2m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dirty="0"/>
                        <a:t>$15 million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4689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D6E9200-9688-112F-2970-7C77C8137814}"/>
              </a:ext>
            </a:extLst>
          </p:cNvPr>
          <p:cNvSpPr txBox="1"/>
          <p:nvPr/>
        </p:nvSpPr>
        <p:spPr>
          <a:xfrm>
            <a:off x="493058" y="5197293"/>
            <a:ext cx="81578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/>
              <a:t>The turnover of past acquisitions aggregated will be the </a:t>
            </a:r>
            <a:r>
              <a:rPr lang="en-AU" sz="1600" b="1"/>
              <a:t>turnover at the point of acquisition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/>
              <a:t>Only acquisitions where the </a:t>
            </a:r>
            <a:r>
              <a:rPr lang="en-AU" sz="1600" b="1"/>
              <a:t>cumulative turnover would exceed the cumulative thresholds will be notifiable </a:t>
            </a:r>
            <a:r>
              <a:rPr lang="en-AU" sz="1600"/>
              <a:t>– past acquisitions where the cumulative thresholds were not met are </a:t>
            </a:r>
            <a:r>
              <a:rPr lang="en-AU" sz="1600" b="1"/>
              <a:t>not retrospectively notifiable </a:t>
            </a:r>
            <a:r>
              <a:rPr lang="en-AU" sz="1600"/>
              <a:t>(but may be taken into account by the ACCC in assessing whether the acquisition may result in a substantial lessening of competition).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5272D-92DF-125E-A3B9-FE5F8CE298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8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17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550CA-B316-8B16-6E9B-C8E079797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544" y="312190"/>
            <a:ext cx="8229600" cy="742265"/>
          </a:xfrm>
        </p:spPr>
        <p:txBody>
          <a:bodyPr/>
          <a:lstStyle/>
          <a:p>
            <a:r>
              <a:rPr lang="en-AU"/>
              <a:t>Land acquisitions scenarios</a:t>
            </a:r>
            <a:br>
              <a:rPr lang="en-AU"/>
            </a:br>
            <a:br>
              <a:rPr lang="en-AU"/>
            </a:br>
            <a:endParaRPr lang="en-A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F7A8C00-A150-1D4B-2092-B31AFB17B6F7}"/>
              </a:ext>
            </a:extLst>
          </p:cNvPr>
          <p:cNvSpPr txBox="1"/>
          <p:nvPr/>
        </p:nvSpPr>
        <p:spPr>
          <a:xfrm>
            <a:off x="301634" y="1053425"/>
            <a:ext cx="8383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sz="2000"/>
              <a:t>An acquirer with at least $500 million in Australian turnover acquires the following land with at least $10 million in attributable turnover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24DC13-D45B-C820-9204-FD4F77ECE95E}"/>
              </a:ext>
            </a:extLst>
          </p:cNvPr>
          <p:cNvSpPr txBox="1"/>
          <p:nvPr/>
        </p:nvSpPr>
        <p:spPr>
          <a:xfrm>
            <a:off x="457200" y="1857486"/>
            <a:ext cx="8229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b="1"/>
              <a:t>1. A large block of land to develop residential properties on</a:t>
            </a:r>
          </a:p>
        </p:txBody>
      </p:sp>
      <p:grpSp>
        <p:nvGrpSpPr>
          <p:cNvPr id="132" name="Group 131" descr="Example involving a large block of land to develop residential properties on">
            <a:extLst>
              <a:ext uri="{FF2B5EF4-FFF2-40B4-BE49-F238E27FC236}">
                <a16:creationId xmlns:a16="http://schemas.microsoft.com/office/drawing/2014/main" id="{995EA7AC-C00E-53BC-E14C-AA70C264F0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>
            <a:grpSpLocks noChangeAspect="1"/>
          </p:cNvGrpSpPr>
          <p:nvPr/>
        </p:nvGrpSpPr>
        <p:grpSpPr>
          <a:xfrm>
            <a:off x="301634" y="2223672"/>
            <a:ext cx="8539879" cy="1813582"/>
            <a:chOff x="403412" y="4461250"/>
            <a:chExt cx="8539879" cy="1929118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DA0CE9B9-5D59-67B8-1066-C2C50854E5DE}"/>
                </a:ext>
              </a:extLst>
            </p:cNvPr>
            <p:cNvGrpSpPr/>
            <p:nvPr/>
          </p:nvGrpSpPr>
          <p:grpSpPr>
            <a:xfrm>
              <a:off x="403412" y="4461250"/>
              <a:ext cx="8539879" cy="1918957"/>
              <a:chOff x="447749" y="3761077"/>
              <a:chExt cx="8539879" cy="1918957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C4B6AB59-5066-46A1-D5D2-A694ADF56C07}"/>
                  </a:ext>
                </a:extLst>
              </p:cNvPr>
              <p:cNvGrpSpPr/>
              <p:nvPr/>
            </p:nvGrpSpPr>
            <p:grpSpPr>
              <a:xfrm>
                <a:off x="5037985" y="3761077"/>
                <a:ext cx="3948437" cy="320210"/>
                <a:chOff x="5047436" y="5609484"/>
                <a:chExt cx="3948437" cy="320210"/>
              </a:xfrm>
            </p:grpSpPr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5D897827-3C27-F4A4-40E6-48E2186D90B0}"/>
                    </a:ext>
                  </a:extLst>
                </p:cNvPr>
                <p:cNvGrpSpPr/>
                <p:nvPr/>
              </p:nvGrpSpPr>
              <p:grpSpPr>
                <a:xfrm>
                  <a:off x="5047436" y="5609484"/>
                  <a:ext cx="3948437" cy="320210"/>
                  <a:chOff x="5047436" y="2594547"/>
                  <a:chExt cx="3948437" cy="320210"/>
                </a:xfrm>
              </p:grpSpPr>
              <p:sp>
                <p:nvSpPr>
                  <p:cNvPr id="159" name="Rectangle 158">
                    <a:extLst>
                      <a:ext uri="{FF2B5EF4-FFF2-40B4-BE49-F238E27FC236}">
                        <a16:creationId xmlns:a16="http://schemas.microsoft.com/office/drawing/2014/main" id="{5E66A161-B84B-ACD0-0347-5EA5CF2BD775}"/>
                      </a:ext>
                    </a:extLst>
                  </p:cNvPr>
                  <p:cNvSpPr/>
                  <p:nvPr/>
                </p:nvSpPr>
                <p:spPr>
                  <a:xfrm>
                    <a:off x="5047436" y="2594547"/>
                    <a:ext cx="945907" cy="320029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>
                        <a:solidFill>
                          <a:schemeClr val="bg1"/>
                        </a:solidFill>
                        <a:cs typeface="Calibri"/>
                      </a:rPr>
                      <a:t>Limb</a:t>
                    </a:r>
                    <a:endParaRPr lang="en-GB" sz="1200" b="1">
                      <a:solidFill>
                        <a:schemeClr val="bg1"/>
                      </a:solidFill>
                      <a:cs typeface="Calibri"/>
                    </a:endParaRPr>
                  </a:p>
                </p:txBody>
              </p:sp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id="{3E4898F5-F7D1-FBD5-80B7-46CA7EBA8EF5}"/>
                      </a:ext>
                    </a:extLst>
                  </p:cNvPr>
                  <p:cNvSpPr/>
                  <p:nvPr/>
                </p:nvSpPr>
                <p:spPr>
                  <a:xfrm>
                    <a:off x="7745810" y="2594728"/>
                    <a:ext cx="1250063" cy="320029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>
                        <a:solidFill>
                          <a:schemeClr val="bg1"/>
                        </a:solidFill>
                        <a:cs typeface="Calibri"/>
                      </a:rPr>
                      <a:t>Notifiable?</a:t>
                    </a:r>
                    <a:endParaRPr lang="en-GB" sz="1200" b="1">
                      <a:solidFill>
                        <a:schemeClr val="bg1"/>
                      </a:solidFill>
                      <a:cs typeface="Calibri"/>
                    </a:endParaRPr>
                  </a:p>
                </p:txBody>
              </p:sp>
            </p:grpSp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AC6F15E8-E12D-DAEF-C3F8-32147469D695}"/>
                    </a:ext>
                  </a:extLst>
                </p:cNvPr>
                <p:cNvSpPr/>
                <p:nvPr/>
              </p:nvSpPr>
              <p:spPr>
                <a:xfrm>
                  <a:off x="6042516" y="5609665"/>
                  <a:ext cx="1656000" cy="320029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marL="0" lvl="1" algn="ctr">
                    <a:spcBef>
                      <a:spcPts val="0"/>
                    </a:spcBef>
                  </a:pPr>
                  <a:r>
                    <a:rPr lang="en-AU" sz="1400" b="1">
                      <a:solidFill>
                        <a:schemeClr val="bg1"/>
                      </a:solidFill>
                      <a:cs typeface="Calibri"/>
                    </a:rPr>
                    <a:t>Scenario</a:t>
                  </a:r>
                  <a:endParaRPr lang="en-GB" sz="1200" b="1">
                    <a:solidFill>
                      <a:schemeClr val="bg1"/>
                    </a:solidFill>
                    <a:cs typeface="Calibri"/>
                  </a:endParaRPr>
                </a:p>
              </p:txBody>
            </p:sp>
          </p:grp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1E2B6744-CCCF-7BA6-73FF-477440F6F18E}"/>
                  </a:ext>
                </a:extLst>
              </p:cNvPr>
              <p:cNvSpPr/>
              <p:nvPr/>
            </p:nvSpPr>
            <p:spPr>
              <a:xfrm>
                <a:off x="7730091" y="4126902"/>
                <a:ext cx="1257537" cy="1553132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600" b="1" i="1" u="sng">
                    <a:solidFill>
                      <a:schemeClr val="tx1"/>
                    </a:solidFill>
                  </a:rPr>
                  <a:t>No – land exemption</a:t>
                </a:r>
                <a:endParaRPr lang="en-AU" sz="1600" b="1" i="1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EC1D0421-4A51-99B9-B00B-8DDA8FAC9772}"/>
                  </a:ext>
                </a:extLst>
              </p:cNvPr>
              <p:cNvGrpSpPr/>
              <p:nvPr/>
            </p:nvGrpSpPr>
            <p:grpSpPr>
              <a:xfrm>
                <a:off x="447749" y="4068606"/>
                <a:ext cx="7097590" cy="1001947"/>
                <a:chOff x="447749" y="4068606"/>
                <a:chExt cx="7097590" cy="1001947"/>
              </a:xfrm>
            </p:grpSpPr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DA707AC2-3D9D-8CE3-6631-D6CB1ABF2DF1}"/>
                    </a:ext>
                  </a:extLst>
                </p:cNvPr>
                <p:cNvGrpSpPr/>
                <p:nvPr/>
              </p:nvGrpSpPr>
              <p:grpSpPr>
                <a:xfrm>
                  <a:off x="447749" y="4068606"/>
                  <a:ext cx="7097590" cy="969357"/>
                  <a:chOff x="775010" y="4122011"/>
                  <a:chExt cx="7097590" cy="969357"/>
                </a:xfrm>
              </p:grpSpPr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94E9590D-AE82-2F96-842F-EC0957171BEE}"/>
                      </a:ext>
                    </a:extLst>
                  </p:cNvPr>
                  <p:cNvGrpSpPr/>
                  <p:nvPr/>
                </p:nvGrpSpPr>
                <p:grpSpPr>
                  <a:xfrm>
                    <a:off x="775010" y="4184961"/>
                    <a:ext cx="1490136" cy="906407"/>
                    <a:chOff x="1272112" y="3651086"/>
                    <a:chExt cx="1490136" cy="906407"/>
                  </a:xfrm>
                </p:grpSpPr>
                <p:sp>
                  <p:nvSpPr>
                    <p:cNvPr id="155" name="Rectangle 154">
                      <a:extLst>
                        <a:ext uri="{FF2B5EF4-FFF2-40B4-BE49-F238E27FC236}">
                          <a16:creationId xmlns:a16="http://schemas.microsoft.com/office/drawing/2014/main" id="{D029F749-86C0-74AC-8034-E1A2B42A8F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72112" y="3651086"/>
                      <a:ext cx="1490136" cy="862141"/>
                    </a:xfrm>
                    <a:prstGeom prst="rect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algn="ctr"/>
                      <a:r>
                        <a:rPr lang="en-AU" sz="1200" b="1"/>
                        <a:t>Very large acquirer threshold</a:t>
                      </a:r>
                    </a:p>
                  </p:txBody>
                </p:sp>
                <p:pic>
                  <p:nvPicPr>
                    <p:cNvPr id="156" name="Graphic 155" descr="Fish with solid fill">
                      <a:extLst>
                        <a:ext uri="{FF2B5EF4-FFF2-40B4-BE49-F238E27FC236}">
                          <a16:creationId xmlns:a16="http://schemas.microsoft.com/office/drawing/2014/main" id="{64BFED51-7B4A-4785-7269-4F2DD37857A9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4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707881" y="3938894"/>
                      <a:ext cx="618599" cy="618599"/>
                    </a:xfrm>
                    <a:prstGeom prst="rect">
                      <a:avLst/>
                    </a:prstGeom>
                  </p:spPr>
                </p:pic>
              </p:grpSp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F8270568-1CE7-E856-FCD1-98FD5ACDD154}"/>
                      </a:ext>
                    </a:extLst>
                  </p:cNvPr>
                  <p:cNvSpPr txBox="1"/>
                  <p:nvPr/>
                </p:nvSpPr>
                <p:spPr>
                  <a:xfrm>
                    <a:off x="2314322" y="4459448"/>
                    <a:ext cx="3001749" cy="307777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 u="sng">
                        <a:solidFill>
                          <a:schemeClr val="tx1"/>
                        </a:solidFill>
                        <a:cs typeface="Calibri"/>
                      </a:rPr>
                      <a:t>and</a:t>
                    </a:r>
                    <a:endParaRPr lang="en-GB" sz="1200" b="1" u="sng">
                      <a:solidFill>
                        <a:schemeClr val="tx1"/>
                      </a:solidFill>
                      <a:cs typeface="Calibri"/>
                    </a:endParaRPr>
                  </a:p>
                </p:txBody>
              </p:sp>
              <p:grpSp>
                <p:nvGrpSpPr>
                  <p:cNvPr id="145" name="Group 144">
                    <a:extLst>
                      <a:ext uri="{FF2B5EF4-FFF2-40B4-BE49-F238E27FC236}">
                        <a16:creationId xmlns:a16="http://schemas.microsoft.com/office/drawing/2014/main" id="{8D79917F-1B7D-C467-C1FF-1AE90247213F}"/>
                      </a:ext>
                    </a:extLst>
                  </p:cNvPr>
                  <p:cNvGrpSpPr/>
                  <p:nvPr/>
                </p:nvGrpSpPr>
                <p:grpSpPr>
                  <a:xfrm>
                    <a:off x="2314322" y="4122011"/>
                    <a:ext cx="5558278" cy="451526"/>
                    <a:chOff x="2314322" y="4122011"/>
                    <a:chExt cx="5558278" cy="451526"/>
                  </a:xfrm>
                </p:grpSpPr>
                <p:grpSp>
                  <p:nvGrpSpPr>
                    <p:cNvPr id="150" name="Group 149">
                      <a:extLst>
                        <a:ext uri="{FF2B5EF4-FFF2-40B4-BE49-F238E27FC236}">
                          <a16:creationId xmlns:a16="http://schemas.microsoft.com/office/drawing/2014/main" id="{4326FBAC-E43E-9A4F-511B-B7536EFF1C8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314322" y="4184961"/>
                      <a:ext cx="4991913" cy="320029"/>
                      <a:chOff x="2314322" y="2647104"/>
                      <a:chExt cx="4991913" cy="320029"/>
                    </a:xfrm>
                  </p:grpSpPr>
                  <p:sp>
                    <p:nvSpPr>
                      <p:cNvPr id="152" name="Rectangle 151">
                        <a:extLst>
                          <a:ext uri="{FF2B5EF4-FFF2-40B4-BE49-F238E27FC236}">
                            <a16:creationId xmlns:a16="http://schemas.microsoft.com/office/drawing/2014/main" id="{1040C3BF-FFA4-4453-F910-C05739C338A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14322" y="2647104"/>
                        <a:ext cx="3001749" cy="32002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>
                          <a:spcBef>
                            <a:spcPts val="0"/>
                          </a:spcBef>
                        </a:pPr>
                        <a:r>
                          <a:rPr lang="en-AU" sz="1400">
                            <a:solidFill>
                              <a:schemeClr val="tx1"/>
                            </a:solidFill>
                            <a:cs typeface="Calibri"/>
                          </a:rPr>
                          <a:t>Acquirer Australian turnover</a:t>
                        </a:r>
                        <a:endParaRPr lang="en-GB" sz="12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153" name="Rectangle 152">
                        <a:extLst>
                          <a:ext uri="{FF2B5EF4-FFF2-40B4-BE49-F238E27FC236}">
                            <a16:creationId xmlns:a16="http://schemas.microsoft.com/office/drawing/2014/main" id="{BB761140-635C-1A2D-ED56-B62F038D0AC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365246" y="2647104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$500m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154" name="Rectangle 153">
                        <a:extLst>
                          <a:ext uri="{FF2B5EF4-FFF2-40B4-BE49-F238E27FC236}">
                            <a16:creationId xmlns:a16="http://schemas.microsoft.com/office/drawing/2014/main" id="{DAF67A4E-7969-BE05-197D-CB9EE7E5963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360328" y="2647104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$500m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</p:grpSp>
                <p:pic>
                  <p:nvPicPr>
                    <p:cNvPr id="151" name="Graphic 150" descr="Checkmark with solid fill">
                      <a:extLst>
                        <a:ext uri="{FF2B5EF4-FFF2-40B4-BE49-F238E27FC236}">
                          <a16:creationId xmlns:a16="http://schemas.microsoft.com/office/drawing/2014/main" id="{EA8274B8-6024-C333-39F4-555351B0BCB7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6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7421074" y="4122011"/>
                      <a:ext cx="451526" cy="451526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146" name="Group 145">
                    <a:extLst>
                      <a:ext uri="{FF2B5EF4-FFF2-40B4-BE49-F238E27FC236}">
                        <a16:creationId xmlns:a16="http://schemas.microsoft.com/office/drawing/2014/main" id="{EC261243-10FC-955F-B602-295A78B03686}"/>
                      </a:ext>
                    </a:extLst>
                  </p:cNvPr>
                  <p:cNvGrpSpPr/>
                  <p:nvPr/>
                </p:nvGrpSpPr>
                <p:grpSpPr>
                  <a:xfrm>
                    <a:off x="2314322" y="4727073"/>
                    <a:ext cx="4991913" cy="320029"/>
                    <a:chOff x="2314321" y="3169438"/>
                    <a:chExt cx="4991913" cy="320029"/>
                  </a:xfrm>
                </p:grpSpPr>
                <p:sp>
                  <p:nvSpPr>
                    <p:cNvPr id="147" name="Rectangle 146">
                      <a:extLst>
                        <a:ext uri="{FF2B5EF4-FFF2-40B4-BE49-F238E27FC236}">
                          <a16:creationId xmlns:a16="http://schemas.microsoft.com/office/drawing/2014/main" id="{1CE578F0-8268-E327-F547-451AE7BBA0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14321" y="3169438"/>
                      <a:ext cx="3001749" cy="320029"/>
                    </a:xfrm>
                    <a:prstGeom prst="rect">
                      <a:avLst/>
                    </a:prstGeom>
                    <a:solidFill>
                      <a:schemeClr val="accent2">
                        <a:lumMod val="20000"/>
                        <a:lumOff val="8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>
                        <a:spcBef>
                          <a:spcPts val="0"/>
                        </a:spcBef>
                      </a:pPr>
                      <a:r>
                        <a:rPr lang="en-AU" sz="1400">
                          <a:solidFill>
                            <a:schemeClr val="tx1"/>
                          </a:solidFill>
                          <a:cs typeface="Calibri"/>
                        </a:rPr>
                        <a:t>Turnover of at least two parties/target</a:t>
                      </a:r>
                      <a:endParaRPr lang="en-GB" sz="1200">
                        <a:solidFill>
                          <a:schemeClr val="tx1"/>
                        </a:solidFill>
                        <a:cs typeface="Calibri"/>
                      </a:endParaRPr>
                    </a:p>
                  </p:txBody>
                </p:sp>
                <p:sp>
                  <p:nvSpPr>
                    <p:cNvPr id="148" name="Rectangle 147">
                      <a:extLst>
                        <a:ext uri="{FF2B5EF4-FFF2-40B4-BE49-F238E27FC236}">
                          <a16:creationId xmlns:a16="http://schemas.microsoft.com/office/drawing/2014/main" id="{18980B7C-6ABB-67C2-BA07-F958655F93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365245" y="3169438"/>
                      <a:ext cx="945907" cy="320029"/>
                    </a:xfrm>
                    <a:prstGeom prst="rect">
                      <a:avLst/>
                    </a:prstGeom>
                    <a:solidFill>
                      <a:schemeClr val="accent2">
                        <a:lumMod val="20000"/>
                        <a:lumOff val="8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 algn="ctr">
                        <a:spcBef>
                          <a:spcPts val="0"/>
                        </a:spcBef>
                      </a:pPr>
                      <a:r>
                        <a:rPr lang="en-AU" sz="1600">
                          <a:solidFill>
                            <a:schemeClr val="tx1"/>
                          </a:solidFill>
                          <a:cs typeface="Calibri"/>
                        </a:rPr>
                        <a:t>$10m</a:t>
                      </a:r>
                      <a:endParaRPr lang="en-GB" sz="1400">
                        <a:solidFill>
                          <a:schemeClr val="tx1"/>
                        </a:solidFill>
                        <a:cs typeface="Calibri"/>
                      </a:endParaRPr>
                    </a:p>
                  </p:txBody>
                </p:sp>
                <p:sp>
                  <p:nvSpPr>
                    <p:cNvPr id="149" name="Rectangle 148">
                      <a:extLst>
                        <a:ext uri="{FF2B5EF4-FFF2-40B4-BE49-F238E27FC236}">
                          <a16:creationId xmlns:a16="http://schemas.microsoft.com/office/drawing/2014/main" id="{160FC0F4-63E2-4833-E0DF-BD80D8CDAA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60327" y="3169438"/>
                      <a:ext cx="945907" cy="320029"/>
                    </a:xfrm>
                    <a:prstGeom prst="rect">
                      <a:avLst/>
                    </a:prstGeom>
                    <a:solidFill>
                      <a:schemeClr val="accent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 algn="ctr">
                        <a:spcBef>
                          <a:spcPts val="0"/>
                        </a:spcBef>
                      </a:pPr>
                      <a:r>
                        <a:rPr lang="en-AU" sz="1600">
                          <a:solidFill>
                            <a:schemeClr val="tx1"/>
                          </a:solidFill>
                          <a:cs typeface="Calibri"/>
                        </a:rPr>
                        <a:t>$10m</a:t>
                      </a:r>
                      <a:endParaRPr lang="en-GB" sz="1400">
                        <a:solidFill>
                          <a:schemeClr val="tx1"/>
                        </a:solidFill>
                        <a:cs typeface="Calibri"/>
                      </a:endParaRPr>
                    </a:p>
                  </p:txBody>
                </p:sp>
              </p:grpSp>
            </p:grpSp>
            <p:pic>
              <p:nvPicPr>
                <p:cNvPr id="142" name="Graphic 141" descr="Checkmark with solid fill">
                  <a:extLst>
                    <a:ext uri="{FF2B5EF4-FFF2-40B4-BE49-F238E27FC236}">
                      <a16:creationId xmlns:a16="http://schemas.microsoft.com/office/drawing/2014/main" id="{93E90C2C-A612-1347-1AE9-5C3084639EC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3813" y="4619027"/>
                  <a:ext cx="451526" cy="451526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08627E48-B193-8990-7BA5-0EB5F79BC300}"/>
                </a:ext>
              </a:extLst>
            </p:cNvPr>
            <p:cNvGrpSpPr/>
            <p:nvPr/>
          </p:nvGrpSpPr>
          <p:grpSpPr>
            <a:xfrm>
              <a:off x="403413" y="5744037"/>
              <a:ext cx="7097589" cy="646331"/>
              <a:chOff x="403413" y="5793484"/>
              <a:chExt cx="7097589" cy="646331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FC5F13C3-82B9-EE9F-607D-465A965C2002}"/>
                  </a:ext>
                </a:extLst>
              </p:cNvPr>
              <p:cNvSpPr/>
              <p:nvPr/>
            </p:nvSpPr>
            <p:spPr>
              <a:xfrm>
                <a:off x="403413" y="5793484"/>
                <a:ext cx="1490136" cy="64633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rtlCol="0" anchor="ctr"/>
              <a:lstStyle/>
              <a:p>
                <a:pPr algn="ctr"/>
                <a:r>
                  <a:rPr lang="en-AU" sz="1400" b="1">
                    <a:solidFill>
                      <a:schemeClr val="bg1"/>
                    </a:solidFill>
                  </a:rPr>
                  <a:t>Land exemption?</a:t>
                </a: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69556DE9-2217-E564-2529-67E83A380D9C}"/>
                  </a:ext>
                </a:extLst>
              </p:cNvPr>
              <p:cNvSpPr/>
              <p:nvPr/>
            </p:nvSpPr>
            <p:spPr>
              <a:xfrm>
                <a:off x="1942723" y="5793484"/>
                <a:ext cx="4991913" cy="646331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rtlCol="0" anchor="ctr"/>
              <a:lstStyle/>
              <a:p>
                <a:r>
                  <a:rPr lang="en-AU" sz="1400">
                    <a:solidFill>
                      <a:schemeClr val="tx1"/>
                    </a:solidFill>
                  </a:rPr>
                  <a:t>Yes – the land was purchased to </a:t>
                </a:r>
                <a:r>
                  <a:rPr lang="en-AU" sz="1400" b="1">
                    <a:solidFill>
                      <a:schemeClr val="tx1"/>
                    </a:solidFill>
                  </a:rPr>
                  <a:t>develop residential properties </a:t>
                </a:r>
                <a:r>
                  <a:rPr lang="en-AU" sz="1400">
                    <a:solidFill>
                      <a:schemeClr val="tx1"/>
                    </a:solidFill>
                  </a:rPr>
                  <a:t>on</a:t>
                </a:r>
              </a:p>
            </p:txBody>
          </p:sp>
          <p:pic>
            <p:nvPicPr>
              <p:cNvPr id="137" name="Graphic 136" descr="Checkmark with solid fill">
                <a:extLst>
                  <a:ext uri="{FF2B5EF4-FFF2-40B4-BE49-F238E27FC236}">
                    <a16:creationId xmlns:a16="http://schemas.microsoft.com/office/drawing/2014/main" id="{F41A8AF2-D547-FC27-C0C8-0D357F5755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7049476" y="5890886"/>
                <a:ext cx="451526" cy="451526"/>
              </a:xfrm>
              <a:prstGeom prst="rect">
                <a:avLst/>
              </a:prstGeom>
            </p:spPr>
          </p:pic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1D54C60-3A88-C132-65CF-57BF3EB2BBFF}"/>
              </a:ext>
            </a:extLst>
          </p:cNvPr>
          <p:cNvSpPr txBox="1"/>
          <p:nvPr/>
        </p:nvSpPr>
        <p:spPr>
          <a:xfrm>
            <a:off x="457200" y="4088593"/>
            <a:ext cx="8229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AU" b="1"/>
              <a:t>2. A commercial office building by a large property investor</a:t>
            </a:r>
          </a:p>
        </p:txBody>
      </p:sp>
      <p:grpSp>
        <p:nvGrpSpPr>
          <p:cNvPr id="131" name="Group 130" descr="Example involving a commercial office building by a large property investor">
            <a:extLst>
              <a:ext uri="{FF2B5EF4-FFF2-40B4-BE49-F238E27FC236}">
                <a16:creationId xmlns:a16="http://schemas.microsoft.com/office/drawing/2014/main" id="{C9A42203-D0A9-3097-172E-2174524F89C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302060" y="4486663"/>
            <a:ext cx="8539879" cy="1914262"/>
            <a:chOff x="403412" y="4461250"/>
            <a:chExt cx="8539879" cy="2035294"/>
          </a:xfrm>
        </p:grpSpPr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5569AAA6-F07A-7BB8-2FCF-F3B6814480A3}"/>
                </a:ext>
              </a:extLst>
            </p:cNvPr>
            <p:cNvGrpSpPr/>
            <p:nvPr/>
          </p:nvGrpSpPr>
          <p:grpSpPr>
            <a:xfrm>
              <a:off x="403412" y="4461250"/>
              <a:ext cx="8539879" cy="2035293"/>
              <a:chOff x="447749" y="3761077"/>
              <a:chExt cx="8539879" cy="2035293"/>
            </a:xfrm>
          </p:grpSpPr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6A9B24DD-1BA5-FDE5-565A-DBC1C6E2375B}"/>
                  </a:ext>
                </a:extLst>
              </p:cNvPr>
              <p:cNvGrpSpPr/>
              <p:nvPr/>
            </p:nvGrpSpPr>
            <p:grpSpPr>
              <a:xfrm>
                <a:off x="5037985" y="3761077"/>
                <a:ext cx="3948437" cy="320210"/>
                <a:chOff x="5047436" y="5609484"/>
                <a:chExt cx="3948437" cy="320210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3570F93D-1F40-3E08-47D3-0A16A6A20606}"/>
                    </a:ext>
                  </a:extLst>
                </p:cNvPr>
                <p:cNvGrpSpPr/>
                <p:nvPr/>
              </p:nvGrpSpPr>
              <p:grpSpPr>
                <a:xfrm>
                  <a:off x="5047436" y="5609484"/>
                  <a:ext cx="3948437" cy="320210"/>
                  <a:chOff x="5047436" y="2594547"/>
                  <a:chExt cx="3948437" cy="320210"/>
                </a:xfrm>
              </p:grpSpPr>
              <p:sp>
                <p:nvSpPr>
                  <p:cNvPr id="23" name="Rectangle 22">
                    <a:extLst>
                      <a:ext uri="{FF2B5EF4-FFF2-40B4-BE49-F238E27FC236}">
                        <a16:creationId xmlns:a16="http://schemas.microsoft.com/office/drawing/2014/main" id="{F3BA87FD-E0A4-A808-EEED-786DFEEEF525}"/>
                      </a:ext>
                    </a:extLst>
                  </p:cNvPr>
                  <p:cNvSpPr/>
                  <p:nvPr/>
                </p:nvSpPr>
                <p:spPr>
                  <a:xfrm>
                    <a:off x="5047436" y="2594547"/>
                    <a:ext cx="945907" cy="320029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>
                        <a:solidFill>
                          <a:schemeClr val="bg1"/>
                        </a:solidFill>
                        <a:cs typeface="Calibri"/>
                      </a:rPr>
                      <a:t>Limb</a:t>
                    </a:r>
                    <a:endParaRPr lang="en-GB" sz="1200" b="1">
                      <a:solidFill>
                        <a:schemeClr val="bg1"/>
                      </a:solidFill>
                      <a:cs typeface="Calibri"/>
                    </a:endParaRPr>
                  </a:p>
                </p:txBody>
              </p:sp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8239D8BA-0F7F-6F92-7A66-A88261848E41}"/>
                      </a:ext>
                    </a:extLst>
                  </p:cNvPr>
                  <p:cNvSpPr/>
                  <p:nvPr/>
                </p:nvSpPr>
                <p:spPr>
                  <a:xfrm>
                    <a:off x="7745810" y="2594728"/>
                    <a:ext cx="1250063" cy="320029"/>
                  </a:xfrm>
                  <a:prstGeom prst="rect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>
                        <a:solidFill>
                          <a:schemeClr val="bg1"/>
                        </a:solidFill>
                        <a:cs typeface="Calibri"/>
                      </a:rPr>
                      <a:t>Notifiable?</a:t>
                    </a:r>
                    <a:endParaRPr lang="en-GB" sz="1200" b="1">
                      <a:solidFill>
                        <a:schemeClr val="bg1"/>
                      </a:solidFill>
                      <a:cs typeface="Calibri"/>
                    </a:endParaRPr>
                  </a:p>
                </p:txBody>
              </p:sp>
            </p:grp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7AB6B20-F8AB-64E7-FD48-DA698ABA5315}"/>
                    </a:ext>
                  </a:extLst>
                </p:cNvPr>
                <p:cNvSpPr/>
                <p:nvPr/>
              </p:nvSpPr>
              <p:spPr>
                <a:xfrm>
                  <a:off x="6042516" y="5609665"/>
                  <a:ext cx="1656000" cy="320029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marL="0" lvl="1" algn="ctr">
                    <a:spcBef>
                      <a:spcPts val="0"/>
                    </a:spcBef>
                  </a:pPr>
                  <a:r>
                    <a:rPr lang="en-AU" sz="1400" b="1">
                      <a:solidFill>
                        <a:schemeClr val="bg1"/>
                      </a:solidFill>
                      <a:cs typeface="Calibri"/>
                    </a:rPr>
                    <a:t>Scenario</a:t>
                  </a:r>
                  <a:endParaRPr lang="en-GB" sz="1200" b="1">
                    <a:solidFill>
                      <a:schemeClr val="bg1"/>
                    </a:solidFill>
                    <a:cs typeface="Calibri"/>
                  </a:endParaRPr>
                </a:p>
              </p:txBody>
            </p:sp>
          </p:grp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97C45CFC-495C-85FE-1DA3-C249D7CD4981}"/>
                  </a:ext>
                </a:extLst>
              </p:cNvPr>
              <p:cNvSpPr/>
              <p:nvPr/>
            </p:nvSpPr>
            <p:spPr>
              <a:xfrm>
                <a:off x="7730091" y="4126901"/>
                <a:ext cx="1257537" cy="1669469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600" b="1" i="1" u="sng">
                    <a:solidFill>
                      <a:schemeClr val="tx1"/>
                    </a:solidFill>
                  </a:rPr>
                  <a:t>No – land exemption</a:t>
                </a:r>
                <a:endParaRPr lang="en-AU" sz="1600" b="1" i="1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9FF30DF3-FE9D-4D9B-1DF7-3FE63397CE70}"/>
                  </a:ext>
                </a:extLst>
              </p:cNvPr>
              <p:cNvGrpSpPr/>
              <p:nvPr/>
            </p:nvGrpSpPr>
            <p:grpSpPr>
              <a:xfrm>
                <a:off x="447749" y="4068606"/>
                <a:ext cx="7097590" cy="1001947"/>
                <a:chOff x="447749" y="4068606"/>
                <a:chExt cx="7097590" cy="1001947"/>
              </a:xfrm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46772944-934E-201A-5DF7-91AF9466DE28}"/>
                    </a:ext>
                  </a:extLst>
                </p:cNvPr>
                <p:cNvGrpSpPr/>
                <p:nvPr/>
              </p:nvGrpSpPr>
              <p:grpSpPr>
                <a:xfrm>
                  <a:off x="447749" y="4068606"/>
                  <a:ext cx="7097590" cy="969358"/>
                  <a:chOff x="775010" y="4122011"/>
                  <a:chExt cx="7097590" cy="969358"/>
                </a:xfrm>
              </p:grpSpPr>
              <p:grpSp>
                <p:nvGrpSpPr>
                  <p:cNvPr id="84" name="Group 83">
                    <a:extLst>
                      <a:ext uri="{FF2B5EF4-FFF2-40B4-BE49-F238E27FC236}">
                        <a16:creationId xmlns:a16="http://schemas.microsoft.com/office/drawing/2014/main" id="{399937F3-C111-7445-2B77-8F4FB1BA32B3}"/>
                      </a:ext>
                    </a:extLst>
                  </p:cNvPr>
                  <p:cNvGrpSpPr/>
                  <p:nvPr/>
                </p:nvGrpSpPr>
                <p:grpSpPr>
                  <a:xfrm>
                    <a:off x="775010" y="4180307"/>
                    <a:ext cx="1490136" cy="911062"/>
                    <a:chOff x="1272112" y="3646432"/>
                    <a:chExt cx="1490136" cy="911062"/>
                  </a:xfrm>
                </p:grpSpPr>
                <p:sp>
                  <p:nvSpPr>
                    <p:cNvPr id="96" name="Rectangle 95">
                      <a:extLst>
                        <a:ext uri="{FF2B5EF4-FFF2-40B4-BE49-F238E27FC236}">
                          <a16:creationId xmlns:a16="http://schemas.microsoft.com/office/drawing/2014/main" id="{CE300539-5E16-298B-0194-01F948546B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72112" y="3646432"/>
                      <a:ext cx="1490136" cy="866795"/>
                    </a:xfrm>
                    <a:prstGeom prst="rect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algn="ctr"/>
                      <a:r>
                        <a:rPr lang="en-AU" sz="1200" b="1"/>
                        <a:t>Very large acquirer threshold</a:t>
                      </a:r>
                    </a:p>
                  </p:txBody>
                </p:sp>
                <p:pic>
                  <p:nvPicPr>
                    <p:cNvPr id="97" name="Graphic 96" descr="Fish with solid fill">
                      <a:extLst>
                        <a:ext uri="{FF2B5EF4-FFF2-40B4-BE49-F238E27FC236}">
                          <a16:creationId xmlns:a16="http://schemas.microsoft.com/office/drawing/2014/main" id="{60DFDEE5-69F0-C784-4F3C-E5F9B4EEB2FC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4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707881" y="3938895"/>
                      <a:ext cx="618599" cy="618599"/>
                    </a:xfrm>
                    <a:prstGeom prst="rect">
                      <a:avLst/>
                    </a:prstGeom>
                  </p:spPr>
                </p:pic>
              </p:grpSp>
              <p:sp>
                <p:nvSpPr>
                  <p:cNvPr id="85" name="TextBox 84">
                    <a:extLst>
                      <a:ext uri="{FF2B5EF4-FFF2-40B4-BE49-F238E27FC236}">
                        <a16:creationId xmlns:a16="http://schemas.microsoft.com/office/drawing/2014/main" id="{2846CE2B-3714-DFA3-FEDD-EF060DCBF8A1}"/>
                      </a:ext>
                    </a:extLst>
                  </p:cNvPr>
                  <p:cNvSpPr txBox="1"/>
                  <p:nvPr/>
                </p:nvSpPr>
                <p:spPr>
                  <a:xfrm>
                    <a:off x="2314322" y="4459448"/>
                    <a:ext cx="3001749" cy="307777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marL="0" lvl="1" algn="ctr">
                      <a:spcBef>
                        <a:spcPts val="0"/>
                      </a:spcBef>
                    </a:pPr>
                    <a:r>
                      <a:rPr lang="en-AU" sz="1400" b="1" u="sng">
                        <a:solidFill>
                          <a:schemeClr val="tx1"/>
                        </a:solidFill>
                        <a:cs typeface="Calibri"/>
                      </a:rPr>
                      <a:t>and</a:t>
                    </a:r>
                    <a:endParaRPr lang="en-GB" sz="1200" b="1" u="sng">
                      <a:solidFill>
                        <a:schemeClr val="tx1"/>
                      </a:solidFill>
                      <a:cs typeface="Calibri"/>
                    </a:endParaRPr>
                  </a:p>
                </p:txBody>
              </p:sp>
              <p:grpSp>
                <p:nvGrpSpPr>
                  <p:cNvPr id="86" name="Group 85">
                    <a:extLst>
                      <a:ext uri="{FF2B5EF4-FFF2-40B4-BE49-F238E27FC236}">
                        <a16:creationId xmlns:a16="http://schemas.microsoft.com/office/drawing/2014/main" id="{E4C7D698-5EAC-F1F8-28DE-34D779B2C516}"/>
                      </a:ext>
                    </a:extLst>
                  </p:cNvPr>
                  <p:cNvGrpSpPr/>
                  <p:nvPr/>
                </p:nvGrpSpPr>
                <p:grpSpPr>
                  <a:xfrm>
                    <a:off x="2314322" y="4122011"/>
                    <a:ext cx="5558278" cy="451526"/>
                    <a:chOff x="2314322" y="4122011"/>
                    <a:chExt cx="5558278" cy="451526"/>
                  </a:xfrm>
                </p:grpSpPr>
                <p:grpSp>
                  <p:nvGrpSpPr>
                    <p:cNvPr id="91" name="Group 90">
                      <a:extLst>
                        <a:ext uri="{FF2B5EF4-FFF2-40B4-BE49-F238E27FC236}">
                          <a16:creationId xmlns:a16="http://schemas.microsoft.com/office/drawing/2014/main" id="{46FC1A61-20D2-2390-F516-3C0A63DE829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314322" y="4184961"/>
                      <a:ext cx="4991913" cy="320029"/>
                      <a:chOff x="2314322" y="2647104"/>
                      <a:chExt cx="4991913" cy="320029"/>
                    </a:xfrm>
                  </p:grpSpPr>
                  <p:sp>
                    <p:nvSpPr>
                      <p:cNvPr id="93" name="Rectangle 92">
                        <a:extLst>
                          <a:ext uri="{FF2B5EF4-FFF2-40B4-BE49-F238E27FC236}">
                            <a16:creationId xmlns:a16="http://schemas.microsoft.com/office/drawing/2014/main" id="{B60C8BA0-DA11-E4AE-F242-B1BAF27BE29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14322" y="2647104"/>
                        <a:ext cx="3001749" cy="32002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>
                          <a:spcBef>
                            <a:spcPts val="0"/>
                          </a:spcBef>
                        </a:pPr>
                        <a:r>
                          <a:rPr lang="en-AU" sz="1400">
                            <a:solidFill>
                              <a:schemeClr val="tx1"/>
                            </a:solidFill>
                            <a:cs typeface="Calibri"/>
                          </a:rPr>
                          <a:t>Acquirer Australian turnover</a:t>
                        </a:r>
                        <a:endParaRPr lang="en-GB" sz="12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94" name="Rectangle 93">
                        <a:extLst>
                          <a:ext uri="{FF2B5EF4-FFF2-40B4-BE49-F238E27FC236}">
                            <a16:creationId xmlns:a16="http://schemas.microsoft.com/office/drawing/2014/main" id="{AF58E620-C75B-A60D-A643-E8B6F28E0F3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365246" y="2647104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$500m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  <p:sp>
                    <p:nvSpPr>
                      <p:cNvPr id="95" name="Rectangle 94">
                        <a:extLst>
                          <a:ext uri="{FF2B5EF4-FFF2-40B4-BE49-F238E27FC236}">
                            <a16:creationId xmlns:a16="http://schemas.microsoft.com/office/drawing/2014/main" id="{33449A82-2235-A2EC-C42B-3FD56FB6944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360328" y="2647104"/>
                        <a:ext cx="945907" cy="320029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t" anchorCtr="0"/>
                      <a:lstStyle/>
                      <a:p>
                        <a:pPr marL="0" lvl="1" algn="ctr">
                          <a:spcBef>
                            <a:spcPts val="0"/>
                          </a:spcBef>
                        </a:pPr>
                        <a:r>
                          <a:rPr lang="en-AU" sz="1600">
                            <a:solidFill>
                              <a:schemeClr val="tx1"/>
                            </a:solidFill>
                            <a:cs typeface="Calibri"/>
                          </a:rPr>
                          <a:t>$500m</a:t>
                        </a:r>
                        <a:endParaRPr lang="en-GB" sz="1400">
                          <a:solidFill>
                            <a:schemeClr val="tx1"/>
                          </a:solidFill>
                          <a:cs typeface="Calibri"/>
                        </a:endParaRPr>
                      </a:p>
                    </p:txBody>
                  </p:sp>
                </p:grpSp>
                <p:pic>
                  <p:nvPicPr>
                    <p:cNvPr id="92" name="Graphic 91" descr="Checkmark with solid fill">
                      <a:extLst>
                        <a:ext uri="{FF2B5EF4-FFF2-40B4-BE49-F238E27FC236}">
                          <a16:creationId xmlns:a16="http://schemas.microsoft.com/office/drawing/2014/main" id="{5F854F03-5D04-0E25-FEB0-CEAB3B350052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r:embed="rId6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7421074" y="4122011"/>
                      <a:ext cx="451526" cy="451526"/>
                    </a:xfrm>
                    <a:prstGeom prst="rect">
                      <a:avLst/>
                    </a:prstGeom>
                  </p:spPr>
                </p:pic>
              </p:grpSp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722184E9-4F5D-87D4-D0C2-AC8DB293E84A}"/>
                      </a:ext>
                    </a:extLst>
                  </p:cNvPr>
                  <p:cNvGrpSpPr/>
                  <p:nvPr/>
                </p:nvGrpSpPr>
                <p:grpSpPr>
                  <a:xfrm>
                    <a:off x="2314322" y="4727073"/>
                    <a:ext cx="4991913" cy="320029"/>
                    <a:chOff x="2314321" y="3169438"/>
                    <a:chExt cx="4991913" cy="320029"/>
                  </a:xfrm>
                </p:grpSpPr>
                <p:sp>
                  <p:nvSpPr>
                    <p:cNvPr id="88" name="Rectangle 87">
                      <a:extLst>
                        <a:ext uri="{FF2B5EF4-FFF2-40B4-BE49-F238E27FC236}">
                          <a16:creationId xmlns:a16="http://schemas.microsoft.com/office/drawing/2014/main" id="{1DA28BFE-30BF-AD4A-4D22-3E1A2ABFB1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14321" y="3169438"/>
                      <a:ext cx="3001749" cy="320029"/>
                    </a:xfrm>
                    <a:prstGeom prst="rect">
                      <a:avLst/>
                    </a:prstGeom>
                    <a:solidFill>
                      <a:schemeClr val="accent2">
                        <a:lumMod val="20000"/>
                        <a:lumOff val="8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>
                        <a:spcBef>
                          <a:spcPts val="0"/>
                        </a:spcBef>
                      </a:pPr>
                      <a:r>
                        <a:rPr lang="en-AU" sz="1400">
                          <a:solidFill>
                            <a:schemeClr val="tx1"/>
                          </a:solidFill>
                          <a:cs typeface="Calibri"/>
                        </a:rPr>
                        <a:t>Turnover of at least two parties/target</a:t>
                      </a:r>
                      <a:endParaRPr lang="en-GB" sz="1200">
                        <a:solidFill>
                          <a:schemeClr val="tx1"/>
                        </a:solidFill>
                        <a:cs typeface="Calibri"/>
                      </a:endParaRPr>
                    </a:p>
                  </p:txBody>
                </p:sp>
                <p:sp>
                  <p:nvSpPr>
                    <p:cNvPr id="89" name="Rectangle 88">
                      <a:extLst>
                        <a:ext uri="{FF2B5EF4-FFF2-40B4-BE49-F238E27FC236}">
                          <a16:creationId xmlns:a16="http://schemas.microsoft.com/office/drawing/2014/main" id="{2F894F35-A9A0-799D-7FE2-0337E1F694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365245" y="3169438"/>
                      <a:ext cx="945907" cy="320029"/>
                    </a:xfrm>
                    <a:prstGeom prst="rect">
                      <a:avLst/>
                    </a:prstGeom>
                    <a:solidFill>
                      <a:schemeClr val="accent2">
                        <a:lumMod val="20000"/>
                        <a:lumOff val="8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 algn="ctr">
                        <a:spcBef>
                          <a:spcPts val="0"/>
                        </a:spcBef>
                      </a:pPr>
                      <a:r>
                        <a:rPr lang="en-AU" sz="1600">
                          <a:solidFill>
                            <a:schemeClr val="tx1"/>
                          </a:solidFill>
                          <a:cs typeface="Calibri"/>
                        </a:rPr>
                        <a:t>$10m</a:t>
                      </a:r>
                      <a:endParaRPr lang="en-GB" sz="1400">
                        <a:solidFill>
                          <a:schemeClr val="tx1"/>
                        </a:solidFill>
                        <a:cs typeface="Calibri"/>
                      </a:endParaRPr>
                    </a:p>
                  </p:txBody>
                </p:sp>
                <p:sp>
                  <p:nvSpPr>
                    <p:cNvPr id="90" name="Rectangle 89">
                      <a:extLst>
                        <a:ext uri="{FF2B5EF4-FFF2-40B4-BE49-F238E27FC236}">
                          <a16:creationId xmlns:a16="http://schemas.microsoft.com/office/drawing/2014/main" id="{4723DA26-1CCF-F22E-7F80-4DBB92B0D1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60327" y="3169438"/>
                      <a:ext cx="945907" cy="320029"/>
                    </a:xfrm>
                    <a:prstGeom prst="rect">
                      <a:avLst/>
                    </a:prstGeom>
                    <a:solidFill>
                      <a:schemeClr val="accent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 anchorCtr="0"/>
                    <a:lstStyle/>
                    <a:p>
                      <a:pPr marL="0" lvl="1" algn="ctr">
                        <a:spcBef>
                          <a:spcPts val="0"/>
                        </a:spcBef>
                      </a:pPr>
                      <a:r>
                        <a:rPr lang="en-AU" sz="1600">
                          <a:solidFill>
                            <a:schemeClr val="tx1"/>
                          </a:solidFill>
                          <a:cs typeface="Calibri"/>
                        </a:rPr>
                        <a:t>$10m</a:t>
                      </a:r>
                      <a:endParaRPr lang="en-GB" sz="1400">
                        <a:solidFill>
                          <a:schemeClr val="tx1"/>
                        </a:solidFill>
                        <a:cs typeface="Calibri"/>
                      </a:endParaRPr>
                    </a:p>
                  </p:txBody>
                </p:sp>
              </p:grpSp>
            </p:grpSp>
            <p:pic>
              <p:nvPicPr>
                <p:cNvPr id="121" name="Graphic 120" descr="Checkmark with solid fill">
                  <a:extLst>
                    <a:ext uri="{FF2B5EF4-FFF2-40B4-BE49-F238E27FC236}">
                      <a16:creationId xmlns:a16="http://schemas.microsoft.com/office/drawing/2014/main" id="{CC79F915-073F-BDC8-D729-C2B5BD8E98D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093813" y="4619027"/>
                  <a:ext cx="451526" cy="451526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45A41531-F26A-10EF-E237-717B507DCE2E}"/>
                </a:ext>
              </a:extLst>
            </p:cNvPr>
            <p:cNvGrpSpPr/>
            <p:nvPr/>
          </p:nvGrpSpPr>
          <p:grpSpPr>
            <a:xfrm>
              <a:off x="403413" y="5744036"/>
              <a:ext cx="7097589" cy="752508"/>
              <a:chOff x="403413" y="5793483"/>
              <a:chExt cx="7097589" cy="75250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919DAEC-FB56-CD8A-DC53-ED4807E435F0}"/>
                  </a:ext>
                </a:extLst>
              </p:cNvPr>
              <p:cNvSpPr/>
              <p:nvPr/>
            </p:nvSpPr>
            <p:spPr>
              <a:xfrm>
                <a:off x="403413" y="5793484"/>
                <a:ext cx="1490136" cy="75250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rtlCol="0" anchor="ctr"/>
              <a:lstStyle/>
              <a:p>
                <a:pPr algn="ctr"/>
                <a:r>
                  <a:rPr lang="en-AU" sz="1400" b="1">
                    <a:solidFill>
                      <a:schemeClr val="bg1"/>
                    </a:solidFill>
                  </a:rPr>
                  <a:t>Land exemption?</a:t>
                </a:r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66F93871-22F8-8697-87BD-6D320480AF42}"/>
                  </a:ext>
                </a:extLst>
              </p:cNvPr>
              <p:cNvSpPr/>
              <p:nvPr/>
            </p:nvSpPr>
            <p:spPr>
              <a:xfrm>
                <a:off x="1942723" y="5793483"/>
                <a:ext cx="4991913" cy="752508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rtlCol="0" anchor="ctr"/>
              <a:lstStyle/>
              <a:p>
                <a:r>
                  <a:rPr lang="en-AU" sz="1400">
                    <a:solidFill>
                      <a:schemeClr val="tx1"/>
                    </a:solidFill>
                  </a:rPr>
                  <a:t>Yes – the acquirer is a property investor that</a:t>
                </a:r>
                <a:r>
                  <a:rPr lang="en-AU" sz="1400" b="1">
                    <a:solidFill>
                      <a:schemeClr val="tx1"/>
                    </a:solidFill>
                  </a:rPr>
                  <a:t> primarily engages in buying and leasing property</a:t>
                </a:r>
                <a:r>
                  <a:rPr lang="en-AU" sz="1400">
                    <a:solidFill>
                      <a:schemeClr val="tx1"/>
                    </a:solidFill>
                  </a:rPr>
                  <a:t> and </a:t>
                </a:r>
                <a:r>
                  <a:rPr lang="en-AU" sz="1400" b="1">
                    <a:solidFill>
                      <a:schemeClr val="tx1"/>
                    </a:solidFill>
                  </a:rPr>
                  <a:t>does not intend to operate a commercial business on the land other than leasing</a:t>
                </a:r>
              </a:p>
            </p:txBody>
          </p:sp>
          <p:pic>
            <p:nvPicPr>
              <p:cNvPr id="129" name="Graphic 128" descr="Checkmark with solid fill">
                <a:extLst>
                  <a:ext uri="{FF2B5EF4-FFF2-40B4-BE49-F238E27FC236}">
                    <a16:creationId xmlns:a16="http://schemas.microsoft.com/office/drawing/2014/main" id="{346C090A-6EFF-A325-71C0-C058AD37B5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7049476" y="5943974"/>
                <a:ext cx="451526" cy="451526"/>
              </a:xfrm>
              <a:prstGeom prst="rect">
                <a:avLst/>
              </a:prstGeom>
            </p:spPr>
          </p:pic>
        </p:grp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B80C0-1FC2-806F-DE11-6B7FDA9DB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507CB5FE-55B8-41A4-92BC-1FB748DDE98A}" type="slidenum">
              <a:rPr lang="en-AU" sz="1100" b="1" smtClean="0">
                <a:solidFill>
                  <a:schemeClr val="accent1"/>
                </a:solidFill>
              </a:rPr>
              <a:pPr>
                <a:lnSpc>
                  <a:spcPct val="150000"/>
                </a:lnSpc>
              </a:pPr>
              <a:t>9</a:t>
            </a:fld>
            <a:endParaRPr lang="en-AU" sz="11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513663"/>
      </p:ext>
    </p:extLst>
  </p:cSld>
  <p:clrMapOvr>
    <a:masterClrMapping/>
  </p:clrMapOvr>
</p:sld>
</file>

<file path=ppt/theme/theme1.xml><?xml version="1.0" encoding="utf-8"?>
<a:theme xmlns:a="http://schemas.openxmlformats.org/drawingml/2006/main" name="Treasury Corporate">
  <a:themeElements>
    <a:clrScheme name="TSY Corporate">
      <a:dk1>
        <a:sysClr val="windowText" lastClr="000000"/>
      </a:dk1>
      <a:lt1>
        <a:sysClr val="window" lastClr="FFFFFF"/>
      </a:lt1>
      <a:dk2>
        <a:srgbClr val="5F5F5F"/>
      </a:dk2>
      <a:lt2>
        <a:srgbClr val="EEEEEE"/>
      </a:lt2>
      <a:accent1>
        <a:srgbClr val="2C384A"/>
      </a:accent1>
      <a:accent2>
        <a:srgbClr val="4D7861"/>
      </a:accent2>
      <a:accent3>
        <a:srgbClr val="5D779D"/>
      </a:accent3>
      <a:accent4>
        <a:srgbClr val="B1F0CF"/>
      </a:accent4>
      <a:accent5>
        <a:srgbClr val="90B6F0"/>
      </a:accent5>
      <a:accent6>
        <a:srgbClr val="F0AE81"/>
      </a:accent6>
      <a:hlink>
        <a:srgbClr val="3A6FAF"/>
      </a:hlink>
      <a:folHlink>
        <a:srgbClr val="844D9E"/>
      </a:folHlink>
    </a:clrScheme>
    <a:fontScheme name="Treasury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easu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ompetition Review Powerpoint.potx" id="{9C167955-F6CB-40E4-91DB-FBACE99E36CE}" vid="{3218F9BB-61D8-4B78-9149-17AB1984DD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1399</Words>
  <Application>Microsoft Office PowerPoint</Application>
  <PresentationFormat>On-screen Show (4:3)</PresentationFormat>
  <Paragraphs>213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Treasury Corporate</vt:lpstr>
      <vt:lpstr>Merger Reform:  Treasury Laws Amendment (Mergers and Acquisitions Reform) Bill 2024</vt:lpstr>
      <vt:lpstr>A faster, stronger and simpler merger system for a more competitive economy</vt:lpstr>
      <vt:lpstr>Notification thresholds</vt:lpstr>
      <vt:lpstr>Other details and exemptions relating to monetary thresholds</vt:lpstr>
      <vt:lpstr>Ministerial determinations will ensure adequate scrutiny</vt:lpstr>
      <vt:lpstr>Monetary notification threshold: Scenario 1</vt:lpstr>
      <vt:lpstr>Monetary notification threshold: Scenario 2</vt:lpstr>
      <vt:lpstr>Monetary notification threshold: Scenario 3</vt:lpstr>
      <vt:lpstr>Land acquisitions scenarios  </vt:lpstr>
      <vt:lpstr>Land acquisitions scenarios - continued</vt:lpstr>
      <vt:lpstr>Next steps Further detail on thresholds will be consulted on through the development of subordinate legislation later in 2024-25.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Merger Reform: Treasury Laws Amendment (Mergers and Acquisitions Reform) Bill 2024</dc:title>
  <dc:creator/>
  <cp:lastModifiedBy/>
  <cp:revision>1</cp:revision>
  <dcterms:created xsi:type="dcterms:W3CDTF">2024-10-28T03:13:19Z</dcterms:created>
  <dcterms:modified xsi:type="dcterms:W3CDTF">2024-10-28T03:14:55Z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f932d64-9ab1-4d9b-81d2-a3a8b82dd47d_Enabled">
    <vt:lpwstr>true</vt:lpwstr>
  </property>
  <property fmtid="{D5CDD505-2E9C-101B-9397-08002B2CF9AE}" pid="3" name="MSIP_Label_4f932d64-9ab1-4d9b-81d2-a3a8b82dd47d_SetDate">
    <vt:lpwstr>2024-10-28T03:14:53Z</vt:lpwstr>
  </property>
  <property fmtid="{D5CDD505-2E9C-101B-9397-08002B2CF9AE}" pid="4" name="MSIP_Label_4f932d64-9ab1-4d9b-81d2-a3a8b82dd47d_Method">
    <vt:lpwstr>Privileged</vt:lpwstr>
  </property>
  <property fmtid="{D5CDD505-2E9C-101B-9397-08002B2CF9AE}" pid="5" name="MSIP_Label_4f932d64-9ab1-4d9b-81d2-a3a8b82dd47d_Name">
    <vt:lpwstr>OFFICIAL No Visual Marking</vt:lpwstr>
  </property>
  <property fmtid="{D5CDD505-2E9C-101B-9397-08002B2CF9AE}" pid="6" name="MSIP_Label_4f932d64-9ab1-4d9b-81d2-a3a8b82dd47d_SiteId">
    <vt:lpwstr>214f1646-2021-47cc-8397-e3d3a7ba7d9d</vt:lpwstr>
  </property>
  <property fmtid="{D5CDD505-2E9C-101B-9397-08002B2CF9AE}" pid="7" name="MSIP_Label_4f932d64-9ab1-4d9b-81d2-a3a8b82dd47d_ActionId">
    <vt:lpwstr>e88d4721-cd74-41fb-8c98-29ef30862f35</vt:lpwstr>
  </property>
  <property fmtid="{D5CDD505-2E9C-101B-9397-08002B2CF9AE}" pid="8" name="MSIP_Label_4f932d64-9ab1-4d9b-81d2-a3a8b82dd47d_ContentBits">
    <vt:lpwstr>0</vt:lpwstr>
  </property>
</Properties>
</file>