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drawings/drawing4.xml" ContentType="application/vnd.openxmlformats-officedocument.drawingml.chartshapes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6"/>
  </p:sldMasterIdLst>
  <p:notesMasterIdLst>
    <p:notesMasterId r:id="rId17"/>
  </p:notesMasterIdLst>
  <p:sldIdLst>
    <p:sldId id="271" r:id="rId7"/>
    <p:sldId id="264" r:id="rId8"/>
    <p:sldId id="272" r:id="rId9"/>
    <p:sldId id="267" r:id="rId10"/>
    <p:sldId id="274" r:id="rId11"/>
    <p:sldId id="269" r:id="rId12"/>
    <p:sldId id="270" r:id="rId13"/>
    <p:sldId id="260" r:id="rId14"/>
    <p:sldId id="258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romulus\ECD_PRO$\INTERNATIONAL\3%20Global%20Issues\International%20Comparisons\Adhoc%20requests\GDP%20(inc%20income%20per%20capita)\171215%20DAT%20-%20GDP%20growth%20-%20major%20advanced%20v2%20(unlinked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tad\work$\Projects\Household%20modelling\180824%20PC%20Research%20Paper-%20Rising%20Inequality\Treasury-requested%20chart%20data%20-%20for%20PG%20speec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tad\work$\Projects\Household%20modelling\180824%20PC%20Research%20Paper-%20Rising%20Inequality\Treasury-requested%20chart%20data%20-%20for%20PG%20speec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tad\work$\Projects\Household%20modelling\180824%20PC%20Research%20Paper-%20Rising%20Inequality\Treasury-requested%20chart%20data%20-%20for%20PG%20speech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tad\work$\Projects\Household%20modelling\180824%20PC%20Research%20Paper-%20Rising%20Inequality\Treasury-requested%20chart%20data%20-%20for%20PG%20speech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tad\work$\Projects\Household%20modelling\180824%20PC%20Research%20Paper-%20Rising%20Inequality\Treasury-requested%20chart%20data%20-%20for%20PG%20spee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1075505050505052E-2"/>
          <c:y val="2.6974999999999999E-2"/>
          <c:w val="0.89784898989898987"/>
          <c:h val="0.91468214285714289"/>
        </c:manualLayout>
      </c:layout>
      <c:lineChart>
        <c:grouping val="standard"/>
        <c:varyColors val="0"/>
        <c:ser>
          <c:idx val="0"/>
          <c:order val="0"/>
          <c:tx>
            <c:strRef>
              <c:f>Unlinked!$V$57</c:f>
              <c:strCache>
                <c:ptCount val="1"/>
                <c:pt idx="0">
                  <c:v>Australia</c:v>
                </c:pt>
              </c:strCache>
            </c:strRef>
          </c:tx>
          <c:spPr>
            <a:ln w="34925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Unlinked!$W$57:$BK$57</c:f>
              <c:numCache>
                <c:formatCode>0.0</c:formatCode>
                <c:ptCount val="41"/>
                <c:pt idx="0">
                  <c:v>100</c:v>
                </c:pt>
                <c:pt idx="1">
                  <c:v>100.77124891904965</c:v>
                </c:pt>
                <c:pt idx="2">
                  <c:v>100.2397877673062</c:v>
                </c:pt>
                <c:pt idx="3">
                  <c:v>101.32176411098246</c:v>
                </c:pt>
                <c:pt idx="4">
                  <c:v>101.9320796752019</c:v>
                </c:pt>
                <c:pt idx="5">
                  <c:v>102.193559734416</c:v>
                </c:pt>
                <c:pt idx="6">
                  <c:v>102.8921101616662</c:v>
                </c:pt>
                <c:pt idx="7">
                  <c:v>103.39865449162356</c:v>
                </c:pt>
                <c:pt idx="8">
                  <c:v>104.0799097131634</c:v>
                </c:pt>
                <c:pt idx="9">
                  <c:v>104.74064519911472</c:v>
                </c:pt>
                <c:pt idx="10">
                  <c:v>105.79448019112667</c:v>
                </c:pt>
                <c:pt idx="11">
                  <c:v>105.50309994576928</c:v>
                </c:pt>
                <c:pt idx="12">
                  <c:v>106.63901388013544</c:v>
                </c:pt>
                <c:pt idx="13">
                  <c:v>108.06191097366144</c:v>
                </c:pt>
                <c:pt idx="14">
                  <c:v>109.2523487768772</c:v>
                </c:pt>
                <c:pt idx="15">
                  <c:v>110.34956835270494</c:v>
                </c:pt>
                <c:pt idx="16">
                  <c:v>111.46437627332288</c:v>
                </c:pt>
                <c:pt idx="17">
                  <c:v>111.8645111172996</c:v>
                </c:pt>
                <c:pt idx="18">
                  <c:v>112.49739839066646</c:v>
                </c:pt>
                <c:pt idx="19">
                  <c:v>112.86616735310069</c:v>
                </c:pt>
                <c:pt idx="20">
                  <c:v>113.49055359315227</c:v>
                </c:pt>
                <c:pt idx="21">
                  <c:v>114.30225570521935</c:v>
                </c:pt>
                <c:pt idx="22">
                  <c:v>115.20277895847686</c:v>
                </c:pt>
                <c:pt idx="23">
                  <c:v>115.99982411655209</c:v>
                </c:pt>
                <c:pt idx="24">
                  <c:v>116.74527679657614</c:v>
                </c:pt>
                <c:pt idx="25">
                  <c:v>117.26853005408415</c:v>
                </c:pt>
                <c:pt idx="26">
                  <c:v>117.79061075527284</c:v>
                </c:pt>
                <c:pt idx="27">
                  <c:v>118.85793014495727</c:v>
                </c:pt>
                <c:pt idx="28">
                  <c:v>119.20060972928606</c:v>
                </c:pt>
                <c:pt idx="29">
                  <c:v>120.35118061764405</c:v>
                </c:pt>
                <c:pt idx="30">
                  <c:v>120.98641300364959</c:v>
                </c:pt>
                <c:pt idx="31">
                  <c:v>122.03731660486316</c:v>
                </c:pt>
                <c:pt idx="32">
                  <c:v>123.11987922669911</c:v>
                </c:pt>
                <c:pt idx="33">
                  <c:v>122.81618713998856</c:v>
                </c:pt>
                <c:pt idx="34">
                  <c:v>123.91926949741305</c:v>
                </c:pt>
                <c:pt idx="35">
                  <c:v>124.277778592053</c:v>
                </c:pt>
                <c:pt idx="36">
                  <c:v>125.53124129743355</c:v>
                </c:pt>
                <c:pt idx="37">
                  <c:v>126.20868571093555</c:v>
                </c:pt>
                <c:pt idx="38">
                  <c:v>126.8664898060885</c:v>
                </c:pt>
                <c:pt idx="39">
                  <c:v>128.17389010215896</c:v>
                </c:pt>
                <c:pt idx="40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Unlinked!$V$58</c:f>
              <c:strCache>
                <c:ptCount val="1"/>
                <c:pt idx="0">
                  <c:v>Canada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Unlinked!$W$58:$BK$58</c:f>
              <c:numCache>
                <c:formatCode>0.0</c:formatCode>
                <c:ptCount val="41"/>
                <c:pt idx="0">
                  <c:v>100</c:v>
                </c:pt>
                <c:pt idx="1">
                  <c:v>100.83416632465763</c:v>
                </c:pt>
                <c:pt idx="2">
                  <c:v>99.66795748848709</c:v>
                </c:pt>
                <c:pt idx="3">
                  <c:v>97.39068090431384</c:v>
                </c:pt>
                <c:pt idx="4">
                  <c:v>96.316059149517955</c:v>
                </c:pt>
                <c:pt idx="5">
                  <c:v>96.751900353255465</c:v>
                </c:pt>
                <c:pt idx="6">
                  <c:v>97.894819003784335</c:v>
                </c:pt>
                <c:pt idx="7">
                  <c:v>99.061090786402559</c:v>
                </c:pt>
                <c:pt idx="8">
                  <c:v>99.570453441030509</c:v>
                </c:pt>
                <c:pt idx="9">
                  <c:v>100.28149651402573</c:v>
                </c:pt>
                <c:pt idx="10">
                  <c:v>101.41516203674561</c:v>
                </c:pt>
                <c:pt idx="11">
                  <c:v>102.16498012151183</c:v>
                </c:pt>
                <c:pt idx="12">
                  <c:v>102.35904401970978</c:v>
                </c:pt>
                <c:pt idx="13">
                  <c:v>103.77968239740358</c:v>
                </c:pt>
                <c:pt idx="14">
                  <c:v>104.59968577133318</c:v>
                </c:pt>
                <c:pt idx="15">
                  <c:v>104.63304738860366</c:v>
                </c:pt>
                <c:pt idx="16">
                  <c:v>104.97843454702478</c:v>
                </c:pt>
                <c:pt idx="17">
                  <c:v>105.18546541344487</c:v>
                </c:pt>
                <c:pt idx="18">
                  <c:v>105.31375027381704</c:v>
                </c:pt>
                <c:pt idx="19">
                  <c:v>106.39900997827087</c:v>
                </c:pt>
                <c:pt idx="20">
                  <c:v>107.0887771519502</c:v>
                </c:pt>
                <c:pt idx="21">
                  <c:v>107.9662506326118</c:v>
                </c:pt>
                <c:pt idx="22">
                  <c:v>109.05446882010661</c:v>
                </c:pt>
                <c:pt idx="23">
                  <c:v>109.19018136130505</c:v>
                </c:pt>
                <c:pt idx="24">
                  <c:v>110.49908979436654</c:v>
                </c:pt>
                <c:pt idx="25">
                  <c:v>111.30386012795755</c:v>
                </c:pt>
                <c:pt idx="26">
                  <c:v>111.80944599572469</c:v>
                </c:pt>
                <c:pt idx="27">
                  <c:v>111.58560842777399</c:v>
                </c:pt>
                <c:pt idx="28">
                  <c:v>111.42415078947434</c:v>
                </c:pt>
                <c:pt idx="29">
                  <c:v>112.05424473075287</c:v>
                </c:pt>
                <c:pt idx="30">
                  <c:v>112.17069565896118</c:v>
                </c:pt>
                <c:pt idx="31">
                  <c:v>112.86203649383251</c:v>
                </c:pt>
                <c:pt idx="32">
                  <c:v>112.56625113618337</c:v>
                </c:pt>
                <c:pt idx="33">
                  <c:v>113.7496443525706</c:v>
                </c:pt>
                <c:pt idx="34">
                  <c:v>114.38099722280273</c:v>
                </c:pt>
                <c:pt idx="35">
                  <c:v>115.51031944063268</c:v>
                </c:pt>
                <c:pt idx="36">
                  <c:v>116.80475019072773</c:v>
                </c:pt>
                <c:pt idx="37">
                  <c:v>117.28377265757383</c:v>
                </c:pt>
                <c:pt idx="38">
                  <c:v>117.78174200517168</c:v>
                </c:pt>
                <c:pt idx="39">
                  <c:v>118.17490551738203</c:v>
                </c:pt>
                <c:pt idx="40">
                  <c:v>#N/A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Unlinked!$V$60</c:f>
              <c:strCache>
                <c:ptCount val="1"/>
                <c:pt idx="0">
                  <c:v>France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Unlinked!$W$60:$BK$60</c:f>
              <c:numCache>
                <c:formatCode>0.0</c:formatCode>
                <c:ptCount val="41"/>
                <c:pt idx="0">
                  <c:v>100</c:v>
                </c:pt>
                <c:pt idx="1">
                  <c:v>99.648896134799429</c:v>
                </c:pt>
                <c:pt idx="2">
                  <c:v>98.280604043906138</c:v>
                </c:pt>
                <c:pt idx="3">
                  <c:v>96.663270942475918</c:v>
                </c:pt>
                <c:pt idx="4">
                  <c:v>96.525849233668509</c:v>
                </c:pt>
                <c:pt idx="5">
                  <c:v>96.677796742016071</c:v>
                </c:pt>
                <c:pt idx="6">
                  <c:v>97.33260449497044</c:v>
                </c:pt>
                <c:pt idx="7">
                  <c:v>97.746972039747178</c:v>
                </c:pt>
                <c:pt idx="8">
                  <c:v>98.270283081074979</c:v>
                </c:pt>
                <c:pt idx="9">
                  <c:v>98.870045698929871</c:v>
                </c:pt>
                <c:pt idx="10">
                  <c:v>99.53440989895013</c:v>
                </c:pt>
                <c:pt idx="11">
                  <c:v>100.59861584420698</c:v>
                </c:pt>
                <c:pt idx="12">
                  <c:v>100.64582469271244</c:v>
                </c:pt>
                <c:pt idx="13">
                  <c:v>100.85625765710321</c:v>
                </c:pt>
                <c:pt idx="14">
                  <c:v>101.10778334387729</c:v>
                </c:pt>
                <c:pt idx="15">
                  <c:v>101.18347040463908</c:v>
                </c:pt>
                <c:pt idx="16">
                  <c:v>101.11045914905571</c:v>
                </c:pt>
                <c:pt idx="17">
                  <c:v>101.25552601551584</c:v>
                </c:pt>
                <c:pt idx="18">
                  <c:v>101.20028975147504</c:v>
                </c:pt>
                <c:pt idx="19">
                  <c:v>101.16894460509893</c:v>
                </c:pt>
                <c:pt idx="20">
                  <c:v>101.85758218066654</c:v>
                </c:pt>
                <c:pt idx="21">
                  <c:v>101.84821686254197</c:v>
                </c:pt>
                <c:pt idx="22">
                  <c:v>102.27519891744568</c:v>
                </c:pt>
                <c:pt idx="23">
                  <c:v>102.35394404126856</c:v>
                </c:pt>
                <c:pt idx="24">
                  <c:v>102.60585198592527</c:v>
                </c:pt>
                <c:pt idx="25">
                  <c:v>103.06073886626135</c:v>
                </c:pt>
                <c:pt idx="26">
                  <c:v>103.17675413364118</c:v>
                </c:pt>
                <c:pt idx="27">
                  <c:v>103.62437811420719</c:v>
                </c:pt>
                <c:pt idx="28">
                  <c:v>103.58500555229575</c:v>
                </c:pt>
                <c:pt idx="29">
                  <c:v>103.97548197940776</c:v>
                </c:pt>
                <c:pt idx="30">
                  <c:v>104.23809314477825</c:v>
                </c:pt>
                <c:pt idx="31">
                  <c:v>104.9389629725902</c:v>
                </c:pt>
                <c:pt idx="32">
                  <c:v>104.6805566439287</c:v>
                </c:pt>
                <c:pt idx="33">
                  <c:v>104.88793154525837</c:v>
                </c:pt>
                <c:pt idx="34">
                  <c:v>105.52859575655525</c:v>
                </c:pt>
                <c:pt idx="35">
                  <c:v>106.36230019858297</c:v>
                </c:pt>
                <c:pt idx="36">
                  <c:v>107.04730632426553</c:v>
                </c:pt>
                <c:pt idx="37">
                  <c:v>107.77111162503559</c:v>
                </c:pt>
                <c:pt idx="38">
                  <c:v>108.4901387022727</c:v>
                </c:pt>
                <c:pt idx="39">
                  <c:v>108.65699426804305</c:v>
                </c:pt>
                <c:pt idx="40">
                  <c:v>108.82901031522896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Unlinked!$V$61</c:f>
              <c:strCache>
                <c:ptCount val="1"/>
                <c:pt idx="0">
                  <c:v>Germany</c:v>
                </c:pt>
              </c:strCache>
            </c:strRef>
          </c:tx>
          <c:spPr>
            <a:ln w="34925">
              <a:solidFill>
                <a:schemeClr val="tx2"/>
              </a:solidFill>
            </a:ln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Unlinked!$W$61:$BK$61</c:f>
              <c:numCache>
                <c:formatCode>0.0</c:formatCode>
                <c:ptCount val="41"/>
                <c:pt idx="0">
                  <c:v>100</c:v>
                </c:pt>
                <c:pt idx="1">
                  <c:v>99.657331736236415</c:v>
                </c:pt>
                <c:pt idx="2">
                  <c:v>97.730201810380109</c:v>
                </c:pt>
                <c:pt idx="3">
                  <c:v>93.337679862932703</c:v>
                </c:pt>
                <c:pt idx="4">
                  <c:v>93.405910269434287</c:v>
                </c:pt>
                <c:pt idx="5">
                  <c:v>93.982078146558919</c:v>
                </c:pt>
                <c:pt idx="6">
                  <c:v>94.832683880945538</c:v>
                </c:pt>
                <c:pt idx="7">
                  <c:v>95.513471714705943</c:v>
                </c:pt>
                <c:pt idx="8">
                  <c:v>97.478507421952003</c:v>
                </c:pt>
                <c:pt idx="9">
                  <c:v>98.280593756159703</c:v>
                </c:pt>
                <c:pt idx="10">
                  <c:v>99.093293709156512</c:v>
                </c:pt>
                <c:pt idx="11">
                  <c:v>100.82331357178597</c:v>
                </c:pt>
                <c:pt idx="12">
                  <c:v>101.01890740375723</c:v>
                </c:pt>
                <c:pt idx="13">
                  <c:v>101.5177474868467</c:v>
                </c:pt>
                <c:pt idx="14">
                  <c:v>101.52836110563584</c:v>
                </c:pt>
                <c:pt idx="15">
                  <c:v>101.80128273164225</c:v>
                </c:pt>
                <c:pt idx="16">
                  <c:v>101.92864615711188</c:v>
                </c:pt>
                <c:pt idx="17">
                  <c:v>102.22279502069658</c:v>
                </c:pt>
                <c:pt idx="18">
                  <c:v>101.73305232514065</c:v>
                </c:pt>
                <c:pt idx="19">
                  <c:v>101.44496838657832</c:v>
                </c:pt>
                <c:pt idx="20">
                  <c:v>102.38351553378922</c:v>
                </c:pt>
                <c:pt idx="21">
                  <c:v>102.9611996421694</c:v>
                </c:pt>
                <c:pt idx="22">
                  <c:v>103.35238730611194</c:v>
                </c:pt>
                <c:pt idx="23">
                  <c:v>104.38039209740269</c:v>
                </c:pt>
                <c:pt idx="24">
                  <c:v>104.32277530969023</c:v>
                </c:pt>
                <c:pt idx="25">
                  <c:v>104.68363834852093</c:v>
                </c:pt>
                <c:pt idx="26">
                  <c:v>105.69193213348902</c:v>
                </c:pt>
                <c:pt idx="27">
                  <c:v>105.54789016420784</c:v>
                </c:pt>
                <c:pt idx="28">
                  <c:v>106.17257744151138</c:v>
                </c:pt>
                <c:pt idx="29">
                  <c:v>106.4955346989523</c:v>
                </c:pt>
                <c:pt idx="30">
                  <c:v>107.08231619486605</c:v>
                </c:pt>
                <c:pt idx="31">
                  <c:v>108.06028535472232</c:v>
                </c:pt>
                <c:pt idx="32">
                  <c:v>108.53941443148909</c:v>
                </c:pt>
                <c:pt idx="33">
                  <c:v>108.7259108759268</c:v>
                </c:pt>
                <c:pt idx="34">
                  <c:v>109.14590693372554</c:v>
                </c:pt>
                <c:pt idx="35">
                  <c:v>110.35585947568724</c:v>
                </c:pt>
                <c:pt idx="36">
                  <c:v>110.96235197792367</c:v>
                </c:pt>
                <c:pt idx="37">
                  <c:v>111.60826649280548</c:v>
                </c:pt>
                <c:pt idx="38">
                  <c:v>112.20566160750838</c:v>
                </c:pt>
                <c:pt idx="39">
                  <c:v>112.61504404651799</c:v>
                </c:pt>
                <c:pt idx="40">
                  <c:v>113.12449774839659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Unlinked!$V$63</c:f>
              <c:strCache>
                <c:ptCount val="1"/>
                <c:pt idx="0">
                  <c:v>Italy</c:v>
                </c:pt>
              </c:strCache>
            </c:strRef>
          </c:tx>
          <c:spPr>
            <a:ln w="34925"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Unlinked!$W$63:$BK$63</c:f>
              <c:numCache>
                <c:formatCode>0.0</c:formatCode>
                <c:ptCount val="41"/>
                <c:pt idx="0">
                  <c:v>100</c:v>
                </c:pt>
                <c:pt idx="1">
                  <c:v>98.60176952943101</c:v>
                </c:pt>
                <c:pt idx="2">
                  <c:v>96.365673017321214</c:v>
                </c:pt>
                <c:pt idx="3">
                  <c:v>93.713252920017723</c:v>
                </c:pt>
                <c:pt idx="4">
                  <c:v>92.968757227840015</c:v>
                </c:pt>
                <c:pt idx="5">
                  <c:v>93.49878103775356</c:v>
                </c:pt>
                <c:pt idx="6">
                  <c:v>93.866735176211634</c:v>
                </c:pt>
                <c:pt idx="7">
                  <c:v>94.261803722525912</c:v>
                </c:pt>
                <c:pt idx="8">
                  <c:v>94.779444574520852</c:v>
                </c:pt>
                <c:pt idx="9">
                  <c:v>95.279934318134323</c:v>
                </c:pt>
                <c:pt idx="10">
                  <c:v>95.891704628023774</c:v>
                </c:pt>
                <c:pt idx="11">
                  <c:v>96.18832628667117</c:v>
                </c:pt>
                <c:pt idx="12">
                  <c:v>96.249908966281595</c:v>
                </c:pt>
                <c:pt idx="13">
                  <c:v>95.687290933800767</c:v>
                </c:pt>
                <c:pt idx="14">
                  <c:v>94.825038530688516</c:v>
                </c:pt>
                <c:pt idx="15">
                  <c:v>93.992770914566847</c:v>
                </c:pt>
                <c:pt idx="16">
                  <c:v>93.131064120711542</c:v>
                </c:pt>
                <c:pt idx="17">
                  <c:v>92.711514324259383</c:v>
                </c:pt>
                <c:pt idx="18">
                  <c:v>92.194513970087812</c:v>
                </c:pt>
                <c:pt idx="19">
                  <c:v>91.248498684963081</c:v>
                </c:pt>
                <c:pt idx="20">
                  <c:v>91.256516768826074</c:v>
                </c:pt>
                <c:pt idx="21">
                  <c:v>91.563362670505867</c:v>
                </c:pt>
                <c:pt idx="22">
                  <c:v>91.453481710584654</c:v>
                </c:pt>
                <c:pt idx="23">
                  <c:v>91.485625212461443</c:v>
                </c:pt>
                <c:pt idx="24">
                  <c:v>91.418728773131164</c:v>
                </c:pt>
                <c:pt idx="25">
                  <c:v>91.63981913290354</c:v>
                </c:pt>
                <c:pt idx="26">
                  <c:v>91.644089118392699</c:v>
                </c:pt>
                <c:pt idx="27">
                  <c:v>91.845964543463836</c:v>
                </c:pt>
                <c:pt idx="28">
                  <c:v>92.228602687576313</c:v>
                </c:pt>
                <c:pt idx="29">
                  <c:v>92.438543640793654</c:v>
                </c:pt>
                <c:pt idx="30">
                  <c:v>92.709924940771742</c:v>
                </c:pt>
                <c:pt idx="31">
                  <c:v>92.914172580003523</c:v>
                </c:pt>
                <c:pt idx="32">
                  <c:v>93.006214489436658</c:v>
                </c:pt>
                <c:pt idx="33">
                  <c:v>93.223746527968061</c:v>
                </c:pt>
                <c:pt idx="34">
                  <c:v>93.66806224025737</c:v>
                </c:pt>
                <c:pt idx="35">
                  <c:v>94.137760644065636</c:v>
                </c:pt>
                <c:pt idx="36">
                  <c:v>94.528464316324317</c:v>
                </c:pt>
                <c:pt idx="37">
                  <c:v>94.854406541997321</c:v>
                </c:pt>
                <c:pt idx="38">
                  <c:v>95.154491633319267</c:v>
                </c:pt>
                <c:pt idx="39">
                  <c:v>95.410927984085291</c:v>
                </c:pt>
                <c:pt idx="40">
                  <c:v>95.56678245443986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Unlinked!$V$64</c:f>
              <c:strCache>
                <c:ptCount val="1"/>
                <c:pt idx="0">
                  <c:v>Japan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Unlinked!$W$64:$BK$64</c:f>
              <c:numCache>
                <c:formatCode>0.0</c:formatCode>
                <c:ptCount val="41"/>
                <c:pt idx="0">
                  <c:v>100</c:v>
                </c:pt>
                <c:pt idx="1">
                  <c:v>98.73708292464714</c:v>
                </c:pt>
                <c:pt idx="2">
                  <c:v>96.461363727764777</c:v>
                </c:pt>
                <c:pt idx="3">
                  <c:v>91.756250744153888</c:v>
                </c:pt>
                <c:pt idx="4">
                  <c:v>93.700332370580625</c:v>
                </c:pt>
                <c:pt idx="5">
                  <c:v>93.741618672661232</c:v>
                </c:pt>
                <c:pt idx="6">
                  <c:v>95.045247528616613</c:v>
                </c:pt>
                <c:pt idx="7">
                  <c:v>95.896113837666775</c:v>
                </c:pt>
                <c:pt idx="8">
                  <c:v>97.095793928258914</c:v>
                </c:pt>
                <c:pt idx="9">
                  <c:v>98.87518600132853</c:v>
                </c:pt>
                <c:pt idx="10">
                  <c:v>98.115232763414625</c:v>
                </c:pt>
                <c:pt idx="11">
                  <c:v>96.64423985756622</c:v>
                </c:pt>
                <c:pt idx="12">
                  <c:v>96.143752405808684</c:v>
                </c:pt>
                <c:pt idx="13">
                  <c:v>98.494298072440813</c:v>
                </c:pt>
                <c:pt idx="14">
                  <c:v>98.323546326935613</c:v>
                </c:pt>
                <c:pt idx="15">
                  <c:v>99.495213542699517</c:v>
                </c:pt>
                <c:pt idx="16">
                  <c:v>98.840734523728628</c:v>
                </c:pt>
                <c:pt idx="17">
                  <c:v>98.464145600383858</c:v>
                </c:pt>
                <c:pt idx="18">
                  <c:v>98.657600849816319</c:v>
                </c:pt>
                <c:pt idx="19">
                  <c:v>99.835845345950077</c:v>
                </c:pt>
                <c:pt idx="20">
                  <c:v>100.6927936582338</c:v>
                </c:pt>
                <c:pt idx="21">
                  <c:v>101.47957110584885</c:v>
                </c:pt>
                <c:pt idx="22">
                  <c:v>101.43236128921826</c:v>
                </c:pt>
                <c:pt idx="23">
                  <c:v>102.40371861998354</c:v>
                </c:pt>
                <c:pt idx="24">
                  <c:v>100.53264084344507</c:v>
                </c:pt>
                <c:pt idx="25">
                  <c:v>100.52770788316766</c:v>
                </c:pt>
                <c:pt idx="26">
                  <c:v>101.13002431414517</c:v>
                </c:pt>
                <c:pt idx="27">
                  <c:v>102.62284903616097</c:v>
                </c:pt>
                <c:pt idx="28">
                  <c:v>102.55856206387134</c:v>
                </c:pt>
                <c:pt idx="29">
                  <c:v>102.70036981353212</c:v>
                </c:pt>
                <c:pt idx="30">
                  <c:v>102.33994673591565</c:v>
                </c:pt>
                <c:pt idx="31">
                  <c:v>103.18271031101619</c:v>
                </c:pt>
                <c:pt idx="32">
                  <c:v>103.42484139740264</c:v>
                </c:pt>
                <c:pt idx="33">
                  <c:v>103.69595610180443</c:v>
                </c:pt>
                <c:pt idx="34">
                  <c:v>103.89105567132933</c:v>
                </c:pt>
                <c:pt idx="35">
                  <c:v>104.5743796307174</c:v>
                </c:pt>
                <c:pt idx="36">
                  <c:v>105.12932775638069</c:v>
                </c:pt>
                <c:pt idx="37">
                  <c:v>105.74061860906765</c:v>
                </c:pt>
                <c:pt idx="38">
                  <c:v>105.94118603817715</c:v>
                </c:pt>
                <c:pt idx="39">
                  <c:v>105.70119454901945</c:v>
                </c:pt>
                <c:pt idx="40">
                  <c:v>106.19058779292423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Unlinked!$V$67</c:f>
              <c:strCache>
                <c:ptCount val="1"/>
                <c:pt idx="0">
                  <c:v>UK</c:v>
                </c:pt>
              </c:strCache>
            </c:strRef>
          </c:tx>
          <c:spPr>
            <a:ln w="34925"/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Unlinked!$W$67:$BK$67</c:f>
              <c:numCache>
                <c:formatCode>0.0</c:formatCode>
                <c:ptCount val="41"/>
                <c:pt idx="0">
                  <c:v>100</c:v>
                </c:pt>
                <c:pt idx="1">
                  <c:v>98.353125972074835</c:v>
                </c:pt>
                <c:pt idx="2">
                  <c:v>96.217374134922323</c:v>
                </c:pt>
                <c:pt idx="3">
                  <c:v>94.617711231173459</c:v>
                </c:pt>
                <c:pt idx="4">
                  <c:v>94.438353081849527</c:v>
                </c:pt>
                <c:pt idx="5">
                  <c:v>94.57270623429514</c:v>
                </c:pt>
                <c:pt idx="6">
                  <c:v>94.900095525311997</c:v>
                </c:pt>
                <c:pt idx="7">
                  <c:v>95.328084221115731</c:v>
                </c:pt>
                <c:pt idx="8">
                  <c:v>96.146778061387693</c:v>
                </c:pt>
                <c:pt idx="9">
                  <c:v>96.702722140472957</c:v>
                </c:pt>
                <c:pt idx="10">
                  <c:v>96.828692009186312</c:v>
                </c:pt>
                <c:pt idx="11">
                  <c:v>97.554507890214282</c:v>
                </c:pt>
                <c:pt idx="12">
                  <c:v>97.698568002770898</c:v>
                </c:pt>
                <c:pt idx="13">
                  <c:v>97.9615383766874</c:v>
                </c:pt>
                <c:pt idx="14">
                  <c:v>98.124129958546874</c:v>
                </c:pt>
                <c:pt idx="15">
                  <c:v>98.759715233088372</c:v>
                </c:pt>
                <c:pt idx="16">
                  <c:v>98.7065475652076</c:v>
                </c:pt>
                <c:pt idx="17">
                  <c:v>99.881972189559292</c:v>
                </c:pt>
                <c:pt idx="18">
                  <c:v>99.653417401490898</c:v>
                </c:pt>
                <c:pt idx="19">
                  <c:v>100.29782718522424</c:v>
                </c:pt>
                <c:pt idx="20">
                  <c:v>100.847814720605</c:v>
                </c:pt>
                <c:pt idx="21">
                  <c:v>101.75188568730793</c:v>
                </c:pt>
                <c:pt idx="22">
                  <c:v>102.22796795820712</c:v>
                </c:pt>
                <c:pt idx="23">
                  <c:v>103.08482780073376</c:v>
                </c:pt>
                <c:pt idx="24">
                  <c:v>103.94279070690938</c:v>
                </c:pt>
                <c:pt idx="25">
                  <c:v>104.67125394069487</c:v>
                </c:pt>
                <c:pt idx="26">
                  <c:v>105.36794894138981</c:v>
                </c:pt>
                <c:pt idx="27">
                  <c:v>105.83542731582698</c:v>
                </c:pt>
                <c:pt idx="28">
                  <c:v>106.43770006816933</c:v>
                </c:pt>
                <c:pt idx="29">
                  <c:v>106.89833944798283</c:v>
                </c:pt>
                <c:pt idx="30">
                  <c:v>107.69276588797727</c:v>
                </c:pt>
                <c:pt idx="31">
                  <c:v>108.04199583924392</c:v>
                </c:pt>
                <c:pt idx="32">
                  <c:v>108.21098519026744</c:v>
                </c:pt>
                <c:pt idx="33">
                  <c:v>108.72148304701479</c:v>
                </c:pt>
                <c:pt idx="34">
                  <c:v>109.5276019616884</c:v>
                </c:pt>
                <c:pt idx="35">
                  <c:v>109.95713494660069</c:v>
                </c:pt>
                <c:pt idx="36">
                  <c:v>110.19098444018415</c:v>
                </c:pt>
                <c:pt idx="37">
                  <c:v>110.57815978097567</c:v>
                </c:pt>
                <c:pt idx="38">
                  <c:v>110.97129166547168</c:v>
                </c:pt>
                <c:pt idx="39">
                  <c:v>111.23183529936045</c:v>
                </c:pt>
                <c:pt idx="40">
                  <c:v>111.63643904580583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Unlinked!$V$68</c:f>
              <c:strCache>
                <c:ptCount val="1"/>
                <c:pt idx="0">
                  <c:v>US</c:v>
                </c:pt>
              </c:strCache>
            </c:strRef>
          </c:tx>
          <c:spPr>
            <a:ln w="34925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Unlinked!$W$56:$BK$56</c:f>
              <c:numCache>
                <c:formatCode>mmm\-yy</c:formatCode>
                <c:ptCount val="41"/>
                <c:pt idx="0">
                  <c:v>39600</c:v>
                </c:pt>
                <c:pt idx="1">
                  <c:v>39692</c:v>
                </c:pt>
                <c:pt idx="2">
                  <c:v>39783</c:v>
                </c:pt>
                <c:pt idx="3">
                  <c:v>39873</c:v>
                </c:pt>
                <c:pt idx="4">
                  <c:v>39965</c:v>
                </c:pt>
                <c:pt idx="5">
                  <c:v>40057</c:v>
                </c:pt>
                <c:pt idx="6">
                  <c:v>40148</c:v>
                </c:pt>
                <c:pt idx="7">
                  <c:v>40238</c:v>
                </c:pt>
                <c:pt idx="8">
                  <c:v>40330</c:v>
                </c:pt>
                <c:pt idx="9">
                  <c:v>40422</c:v>
                </c:pt>
                <c:pt idx="10">
                  <c:v>40513</c:v>
                </c:pt>
                <c:pt idx="11">
                  <c:v>40603</c:v>
                </c:pt>
                <c:pt idx="12">
                  <c:v>40695</c:v>
                </c:pt>
                <c:pt idx="13">
                  <c:v>40787</c:v>
                </c:pt>
                <c:pt idx="14">
                  <c:v>40878</c:v>
                </c:pt>
                <c:pt idx="15">
                  <c:v>40969</c:v>
                </c:pt>
                <c:pt idx="16">
                  <c:v>41061</c:v>
                </c:pt>
                <c:pt idx="17">
                  <c:v>41153</c:v>
                </c:pt>
                <c:pt idx="18">
                  <c:v>41244</c:v>
                </c:pt>
                <c:pt idx="19">
                  <c:v>41334</c:v>
                </c:pt>
                <c:pt idx="20">
                  <c:v>41426</c:v>
                </c:pt>
                <c:pt idx="21">
                  <c:v>41518</c:v>
                </c:pt>
                <c:pt idx="22">
                  <c:v>41609</c:v>
                </c:pt>
                <c:pt idx="23">
                  <c:v>41699</c:v>
                </c:pt>
                <c:pt idx="24">
                  <c:v>41791</c:v>
                </c:pt>
                <c:pt idx="25">
                  <c:v>41883</c:v>
                </c:pt>
                <c:pt idx="26">
                  <c:v>41974</c:v>
                </c:pt>
                <c:pt idx="27">
                  <c:v>42064</c:v>
                </c:pt>
                <c:pt idx="28">
                  <c:v>42156</c:v>
                </c:pt>
                <c:pt idx="29">
                  <c:v>42248</c:v>
                </c:pt>
                <c:pt idx="30">
                  <c:v>42339</c:v>
                </c:pt>
                <c:pt idx="31">
                  <c:v>42430</c:v>
                </c:pt>
                <c:pt idx="32">
                  <c:v>42522</c:v>
                </c:pt>
                <c:pt idx="33">
                  <c:v>42614</c:v>
                </c:pt>
                <c:pt idx="34">
                  <c:v>42705</c:v>
                </c:pt>
                <c:pt idx="35">
                  <c:v>42795</c:v>
                </c:pt>
                <c:pt idx="36">
                  <c:v>42887</c:v>
                </c:pt>
                <c:pt idx="37">
                  <c:v>42979</c:v>
                </c:pt>
                <c:pt idx="38">
                  <c:v>43070</c:v>
                </c:pt>
                <c:pt idx="39">
                  <c:v>43160</c:v>
                </c:pt>
                <c:pt idx="40">
                  <c:v>43252</c:v>
                </c:pt>
              </c:numCache>
            </c:numRef>
          </c:cat>
          <c:val>
            <c:numRef>
              <c:f>Unlinked!$W$68:$BK$68</c:f>
              <c:numCache>
                <c:formatCode>0.0</c:formatCode>
                <c:ptCount val="41"/>
                <c:pt idx="0">
                  <c:v>100</c:v>
                </c:pt>
                <c:pt idx="1">
                  <c:v>99.458644409441462</c:v>
                </c:pt>
                <c:pt idx="2">
                  <c:v>97.306547078688396</c:v>
                </c:pt>
                <c:pt idx="3">
                  <c:v>96.214091293796429</c:v>
                </c:pt>
                <c:pt idx="4">
                  <c:v>96.075552865015084</c:v>
                </c:pt>
                <c:pt idx="5">
                  <c:v>96.425374618119434</c:v>
                </c:pt>
                <c:pt idx="6">
                  <c:v>97.484495605342403</c:v>
                </c:pt>
                <c:pt idx="7">
                  <c:v>97.85959619377681</c:v>
                </c:pt>
                <c:pt idx="8">
                  <c:v>98.761889368846767</c:v>
                </c:pt>
                <c:pt idx="9">
                  <c:v>99.489973151870828</c:v>
                </c:pt>
                <c:pt idx="10">
                  <c:v>99.98931585136603</c:v>
                </c:pt>
                <c:pt idx="11">
                  <c:v>99.748900288135559</c:v>
                </c:pt>
                <c:pt idx="12">
                  <c:v>100.46207831893585</c:v>
                </c:pt>
                <c:pt idx="13">
                  <c:v>100.43417129731085</c:v>
                </c:pt>
                <c:pt idx="14">
                  <c:v>101.59848956737005</c:v>
                </c:pt>
                <c:pt idx="15">
                  <c:v>102.39399839058505</c:v>
                </c:pt>
                <c:pt idx="16">
                  <c:v>102.83449891914252</c:v>
                </c:pt>
                <c:pt idx="17">
                  <c:v>102.97327223413863</c:v>
                </c:pt>
                <c:pt idx="18">
                  <c:v>103.09053124151713</c:v>
                </c:pt>
                <c:pt idx="19">
                  <c:v>104.00357839625786</c:v>
                </c:pt>
                <c:pt idx="20">
                  <c:v>104.13191514538696</c:v>
                </c:pt>
                <c:pt idx="21">
                  <c:v>104.94770036238499</c:v>
                </c:pt>
                <c:pt idx="22">
                  <c:v>105.78544426632592</c:v>
                </c:pt>
                <c:pt idx="23">
                  <c:v>105.51911504015791</c:v>
                </c:pt>
                <c:pt idx="24">
                  <c:v>106.84219099829689</c:v>
                </c:pt>
                <c:pt idx="25">
                  <c:v>108.13381759676106</c:v>
                </c:pt>
                <c:pt idx="26">
                  <c:v>108.64404758972461</c:v>
                </c:pt>
                <c:pt idx="27">
                  <c:v>109.5378785127868</c:v>
                </c:pt>
                <c:pt idx="28">
                  <c:v>110.44114297409622</c:v>
                </c:pt>
                <c:pt idx="29">
                  <c:v>110.70632951057075</c:v>
                </c:pt>
                <c:pt idx="30">
                  <c:v>110.81693552462279</c:v>
                </c:pt>
                <c:pt idx="31">
                  <c:v>111.24321591477262</c:v>
                </c:pt>
                <c:pt idx="32">
                  <c:v>111.87240625310271</c:v>
                </c:pt>
                <c:pt idx="33">
                  <c:v>112.40705171585014</c:v>
                </c:pt>
                <c:pt idx="34">
                  <c:v>112.8989161461292</c:v>
                </c:pt>
                <c:pt idx="35">
                  <c:v>113.39940153531786</c:v>
                </c:pt>
                <c:pt idx="36">
                  <c:v>114.238180208259</c:v>
                </c:pt>
                <c:pt idx="37">
                  <c:v>115.03611407293457</c:v>
                </c:pt>
                <c:pt idx="38">
                  <c:v>115.68944690517733</c:v>
                </c:pt>
                <c:pt idx="39">
                  <c:v>116.32557590925722</c:v>
                </c:pt>
                <c:pt idx="40">
                  <c:v>117.48881497238372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561344"/>
        <c:axId val="129562880"/>
      </c:lineChart>
      <c:lineChart>
        <c:grouping val="standard"/>
        <c:varyColors val="0"/>
        <c:ser>
          <c:idx val="8"/>
          <c:order val="8"/>
          <c:tx>
            <c:v>DUMMY</c:v>
          </c:tx>
          <c:spPr>
            <a:ln w="25400">
              <a:solidFill>
                <a:schemeClr val="tx1"/>
              </a:solidFill>
            </a:ln>
            <a:effectLst/>
          </c:spPr>
          <c:marker>
            <c:symbol val="none"/>
          </c:marker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852224"/>
        <c:axId val="116850688"/>
      </c:lineChart>
      <c:dateAx>
        <c:axId val="129561344"/>
        <c:scaling>
          <c:orientation val="minMax"/>
        </c:scaling>
        <c:delete val="0"/>
        <c:axPos val="b"/>
        <c:numFmt formatCode="mmm\-yy" sourceLinked="1"/>
        <c:majorTickMark val="in"/>
        <c:minorTickMark val="none"/>
        <c:tickLblPos val="low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562880"/>
        <c:crosses val="autoZero"/>
        <c:auto val="1"/>
        <c:lblOffset val="100"/>
        <c:baseTimeUnit val="months"/>
        <c:majorUnit val="12"/>
        <c:majorTimeUnit val="months"/>
      </c:dateAx>
      <c:valAx>
        <c:axId val="129562880"/>
        <c:scaling>
          <c:orientation val="minMax"/>
          <c:max val="140"/>
          <c:min val="80"/>
        </c:scaling>
        <c:delete val="0"/>
        <c:axPos val="l"/>
        <c:numFmt formatCode="0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561344"/>
        <c:crosses val="autoZero"/>
        <c:crossBetween val="midCat"/>
        <c:majorUnit val="10"/>
      </c:valAx>
      <c:valAx>
        <c:axId val="116850688"/>
        <c:scaling>
          <c:orientation val="minMax"/>
          <c:max val="140"/>
          <c:min val="80"/>
        </c:scaling>
        <c:delete val="0"/>
        <c:axPos val="r"/>
        <c:numFmt formatCode="0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 rot="-60000000" vert="horz"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6852224"/>
        <c:crosses val="max"/>
        <c:crossBetween val="between"/>
        <c:majorUnit val="10"/>
        <c:minorUnit val="4"/>
      </c:valAx>
      <c:catAx>
        <c:axId val="11685222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16850688"/>
        <c:crosses val="autoZero"/>
        <c:auto val="1"/>
        <c:lblAlgn val="ctr"/>
        <c:lblOffset val="100"/>
        <c:noMultiLvlLbl val="0"/>
      </c:catAx>
      <c:spPr>
        <a:noFill/>
        <a:ln>
          <a:noFill/>
          <a:round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rgbClr val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tint val="75000"/>
              <a:shade val="95000"/>
              <a:satMod val="105000"/>
            </a:sysClr>
          </a:solidFill>
          <a:prstDash val="solid"/>
          <a:round/>
        </a14:hiddenLine>
      </a:ext>
    </a:extLst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37500000000004E-2"/>
          <c:y val="3.9574206349206352E-2"/>
          <c:w val="0.87913560606060603"/>
          <c:h val="0.84916626984126986"/>
        </c:manualLayout>
      </c:layout>
      <c:lineChart>
        <c:grouping val="standard"/>
        <c:varyColors val="0"/>
        <c:ser>
          <c:idx val="0"/>
          <c:order val="0"/>
          <c:tx>
            <c:strRef>
              <c:f>'Ginis - Briefings Slide 7'!$B$1</c:f>
              <c:strCache>
                <c:ptCount val="1"/>
                <c:pt idx="0">
                  <c:v>Final consumption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strRef>
              <c:f>'Ginis - Briefings Slide 7'!$A$2:$A$7</c:f>
              <c:strCache>
                <c:ptCount val="6"/>
                <c:pt idx="0">
                  <c:v>1988-89</c:v>
                </c:pt>
                <c:pt idx="1">
                  <c:v>1993-94</c:v>
                </c:pt>
                <c:pt idx="2">
                  <c:v>1998-99</c:v>
                </c:pt>
                <c:pt idx="3">
                  <c:v>2003-04</c:v>
                </c:pt>
                <c:pt idx="4">
                  <c:v>2009-10</c:v>
                </c:pt>
                <c:pt idx="5">
                  <c:v>2015-16</c:v>
                </c:pt>
              </c:strCache>
            </c:strRef>
          </c:cat>
          <c:val>
            <c:numRef>
              <c:f>'Ginis - Briefings Slide 7'!$B$2:$B$7</c:f>
              <c:numCache>
                <c:formatCode>General</c:formatCode>
                <c:ptCount val="6"/>
                <c:pt idx="1">
                  <c:v>0.21170340000000001</c:v>
                </c:pt>
                <c:pt idx="2">
                  <c:v>0.20907899999999999</c:v>
                </c:pt>
                <c:pt idx="3">
                  <c:v>0.21334620000000001</c:v>
                </c:pt>
                <c:pt idx="4">
                  <c:v>0.22397349999999999</c:v>
                </c:pt>
                <c:pt idx="5">
                  <c:v>0.22698360000000001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454848"/>
        <c:axId val="129456768"/>
      </c:lineChart>
      <c:lineChart>
        <c:grouping val="standard"/>
        <c:varyColors val="0"/>
        <c:ser>
          <c:idx val="1"/>
          <c:order val="1"/>
          <c:tx>
            <c:strRef>
              <c:f>'Ginis - Briefings Slide 7'!$C$1</c:f>
              <c:strCache>
                <c:ptCount val="1"/>
                <c:pt idx="0">
                  <c:v>Private consumption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strRef>
              <c:f>'Ginis - Briefings Slide 7'!$A$2:$A$7</c:f>
              <c:strCache>
                <c:ptCount val="6"/>
                <c:pt idx="0">
                  <c:v>1988-89</c:v>
                </c:pt>
                <c:pt idx="1">
                  <c:v>1993-94</c:v>
                </c:pt>
                <c:pt idx="2">
                  <c:v>1998-99</c:v>
                </c:pt>
                <c:pt idx="3">
                  <c:v>2003-04</c:v>
                </c:pt>
                <c:pt idx="4">
                  <c:v>2009-10</c:v>
                </c:pt>
                <c:pt idx="5">
                  <c:v>2015-16</c:v>
                </c:pt>
              </c:strCache>
            </c:strRef>
          </c:cat>
          <c:val>
            <c:numRef>
              <c:f>'Ginis - Briefings Slide 7'!$C$2:$C$7</c:f>
              <c:numCache>
                <c:formatCode>General</c:formatCode>
                <c:ptCount val="6"/>
                <c:pt idx="1">
                  <c:v>0.27088570000000001</c:v>
                </c:pt>
                <c:pt idx="2">
                  <c:v>0.27711239999999998</c:v>
                </c:pt>
                <c:pt idx="3">
                  <c:v>0.27944780000000002</c:v>
                </c:pt>
                <c:pt idx="4">
                  <c:v>0.29155350000000002</c:v>
                </c:pt>
                <c:pt idx="5">
                  <c:v>0.29832920000000002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'Ginis - Briefings Slide 7'!$D$1</c:f>
              <c:strCache>
                <c:ptCount val="1"/>
                <c:pt idx="0">
                  <c:v>Disposable income</c:v>
                </c:pt>
              </c:strCache>
            </c:strRef>
          </c:tx>
          <c:spPr>
            <a:ln w="25400"/>
          </c:spPr>
          <c:marker>
            <c:symbol val="none"/>
          </c:marker>
          <c:cat>
            <c:strRef>
              <c:f>'Ginis - Briefings Slide 7'!$A$2:$A$7</c:f>
              <c:strCache>
                <c:ptCount val="6"/>
                <c:pt idx="0">
                  <c:v>1988-89</c:v>
                </c:pt>
                <c:pt idx="1">
                  <c:v>1993-94</c:v>
                </c:pt>
                <c:pt idx="2">
                  <c:v>1998-99</c:v>
                </c:pt>
                <c:pt idx="3">
                  <c:v>2003-04</c:v>
                </c:pt>
                <c:pt idx="4">
                  <c:v>2009-10</c:v>
                </c:pt>
                <c:pt idx="5">
                  <c:v>2015-16</c:v>
                </c:pt>
              </c:strCache>
            </c:strRef>
          </c:cat>
          <c:val>
            <c:numRef>
              <c:f>'Ginis - Briefings Slide 7'!$D$2:$D$7</c:f>
              <c:numCache>
                <c:formatCode>General</c:formatCode>
                <c:ptCount val="6"/>
                <c:pt idx="0">
                  <c:v>0.28865649999999998</c:v>
                </c:pt>
                <c:pt idx="1">
                  <c:v>0.30227660000000001</c:v>
                </c:pt>
                <c:pt idx="2">
                  <c:v>0.29774970000000001</c:v>
                </c:pt>
                <c:pt idx="3">
                  <c:v>0.28716940000000002</c:v>
                </c:pt>
                <c:pt idx="4">
                  <c:v>0.32860600000000001</c:v>
                </c:pt>
                <c:pt idx="5">
                  <c:v>0.31799169999999999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'Ginis - Briefings Slide 7'!$E$1</c:f>
              <c:strCache>
                <c:ptCount val="1"/>
                <c:pt idx="0">
                  <c:v>Gross income</c:v>
                </c:pt>
              </c:strCache>
            </c:strRef>
          </c:tx>
          <c:spPr>
            <a:ln w="25400">
              <a:solidFill>
                <a:schemeClr val="accent6"/>
              </a:solidFill>
            </a:ln>
          </c:spPr>
          <c:marker>
            <c:symbol val="none"/>
          </c:marker>
          <c:cat>
            <c:strRef>
              <c:f>'Ginis - Briefings Slide 7'!$A$2:$A$7</c:f>
              <c:strCache>
                <c:ptCount val="6"/>
                <c:pt idx="0">
                  <c:v>1988-89</c:v>
                </c:pt>
                <c:pt idx="1">
                  <c:v>1993-94</c:v>
                </c:pt>
                <c:pt idx="2">
                  <c:v>1998-99</c:v>
                </c:pt>
                <c:pt idx="3">
                  <c:v>2003-04</c:v>
                </c:pt>
                <c:pt idx="4">
                  <c:v>2009-10</c:v>
                </c:pt>
                <c:pt idx="5">
                  <c:v>2015-16</c:v>
                </c:pt>
              </c:strCache>
            </c:strRef>
          </c:cat>
          <c:val>
            <c:numRef>
              <c:f>'Ginis - Briefings Slide 7'!$E$2:$E$7</c:f>
              <c:numCache>
                <c:formatCode>General</c:formatCode>
                <c:ptCount val="6"/>
                <c:pt idx="0">
                  <c:v>0.33574609999999999</c:v>
                </c:pt>
                <c:pt idx="1">
                  <c:v>0.35466890000000001</c:v>
                </c:pt>
                <c:pt idx="2">
                  <c:v>0.35276629999999998</c:v>
                </c:pt>
                <c:pt idx="3">
                  <c:v>0.33690920000000002</c:v>
                </c:pt>
                <c:pt idx="4">
                  <c:v>0.36993599999999999</c:v>
                </c:pt>
                <c:pt idx="5">
                  <c:v>0.36838579999999999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'Ginis - Briefings Slide 7'!$F$1</c:f>
              <c:strCache>
                <c:ptCount val="1"/>
                <c:pt idx="0">
                  <c:v>Private income</c:v>
                </c:pt>
              </c:strCache>
            </c:strRef>
          </c:tx>
          <c:spPr>
            <a:ln w="25400">
              <a:solidFill>
                <a:schemeClr val="accent5"/>
              </a:solidFill>
            </a:ln>
          </c:spPr>
          <c:marker>
            <c:symbol val="none"/>
          </c:marker>
          <c:cat>
            <c:strRef>
              <c:f>'Ginis - Briefings Slide 7'!$A$2:$A$7</c:f>
              <c:strCache>
                <c:ptCount val="6"/>
                <c:pt idx="0">
                  <c:v>1988-89</c:v>
                </c:pt>
                <c:pt idx="1">
                  <c:v>1993-94</c:v>
                </c:pt>
                <c:pt idx="2">
                  <c:v>1998-99</c:v>
                </c:pt>
                <c:pt idx="3">
                  <c:v>2003-04</c:v>
                </c:pt>
                <c:pt idx="4">
                  <c:v>2009-10</c:v>
                </c:pt>
                <c:pt idx="5">
                  <c:v>2015-16</c:v>
                </c:pt>
              </c:strCache>
            </c:strRef>
          </c:cat>
          <c:val>
            <c:numRef>
              <c:f>'Ginis - Briefings Slide 7'!$F$2:$F$7</c:f>
              <c:numCache>
                <c:formatCode>General</c:formatCode>
                <c:ptCount val="6"/>
                <c:pt idx="0">
                  <c:v>0.42499039999999999</c:v>
                </c:pt>
                <c:pt idx="1">
                  <c:v>0.47804000000000002</c:v>
                </c:pt>
                <c:pt idx="2">
                  <c:v>0.469416</c:v>
                </c:pt>
                <c:pt idx="3">
                  <c:v>0.44814979999999999</c:v>
                </c:pt>
                <c:pt idx="4">
                  <c:v>0.4688908</c:v>
                </c:pt>
                <c:pt idx="5">
                  <c:v>0.45924680000000001</c:v>
                </c:pt>
              </c:numCache>
            </c:numRef>
          </c:val>
          <c:smooth val="0"/>
        </c:ser>
        <c:ser>
          <c:idx val="5"/>
          <c:order val="5"/>
          <c:tx>
            <c:v>DUMMY</c:v>
          </c:tx>
          <c:spPr>
            <a:ln w="25400">
              <a:noFill/>
            </a:ln>
            <a:effectLst/>
          </c:spPr>
          <c:marker>
            <c:symbol val="none"/>
          </c:marker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473152"/>
        <c:axId val="129471232"/>
      </c:lineChart>
      <c:catAx>
        <c:axId val="1294548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layout/>
          <c:overlay val="0"/>
        </c:title>
        <c:majorTickMark val="in"/>
        <c:minorTickMark val="none"/>
        <c:tickLblPos val="low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456768"/>
        <c:crosses val="autoZero"/>
        <c:auto val="1"/>
        <c:lblAlgn val="ctr"/>
        <c:lblOffset val="100"/>
        <c:noMultiLvlLbl val="0"/>
      </c:catAx>
      <c:valAx>
        <c:axId val="129456768"/>
        <c:scaling>
          <c:orientation val="minMax"/>
          <c:max val="0.5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Gini coefficient</a:t>
                </a:r>
              </a:p>
            </c:rich>
          </c:tx>
          <c:layout>
            <c:manualLayout>
              <c:xMode val="edge"/>
              <c:yMode val="edge"/>
              <c:x val="5.9330808080808081E-2"/>
              <c:y val="0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454848"/>
        <c:crosses val="autoZero"/>
        <c:crossBetween val="between"/>
        <c:majorUnit val="0.1"/>
      </c:valAx>
      <c:valAx>
        <c:axId val="129471232"/>
        <c:scaling>
          <c:orientation val="minMax"/>
          <c:max val="0.5"/>
          <c:min val="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AU"/>
                  <a:t>Gini coefficient</a:t>
                </a:r>
              </a:p>
            </c:rich>
          </c:tx>
          <c:layout>
            <c:manualLayout>
              <c:xMode val="edge"/>
              <c:yMode val="edge"/>
              <c:x val="0.81319608585858572"/>
              <c:y val="0"/>
            </c:manualLayout>
          </c:layout>
          <c:overlay val="0"/>
        </c:title>
        <c:numFmt formatCode="General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 rot="-60000000" vert="horz"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473152"/>
        <c:crosses val="max"/>
        <c:crossBetween val="between"/>
        <c:majorUnit val="0.1"/>
        <c:minorUnit val="0.01"/>
      </c:valAx>
      <c:catAx>
        <c:axId val="129473152"/>
        <c:scaling>
          <c:orientation val="minMax"/>
        </c:scaling>
        <c:delete val="1"/>
        <c:axPos val="b"/>
        <c:majorTickMark val="out"/>
        <c:minorTickMark val="none"/>
        <c:tickLblPos val="nextTo"/>
        <c:crossAx val="129471232"/>
        <c:crosses val="autoZero"/>
        <c:auto val="1"/>
        <c:lblAlgn val="ctr"/>
        <c:lblOffset val="100"/>
        <c:noMultiLvlLbl val="0"/>
      </c:catAx>
      <c:spPr>
        <a:noFill/>
        <a:ln>
          <a:noFill/>
          <a:round/>
        </a:ln>
        <a:effectLst/>
        <a:extLst>
          <a:ext uri="{909E8E84-426E-40DD-AFC4-6F175D3DCCD1}">
            <a14:hiddenFill xmlns:a14="http://schemas.microsoft.com/office/drawing/2010/main">
              <a:solidFill>
                <a:sysClr val="window" lastClr="FFFFFF"/>
              </a:solidFill>
            </a14:hiddenFill>
          </a:ex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6350" cap="flat" cmpd="sng" algn="ctr">
          <a:solidFill>
            <a:sysClr val="windowText" lastClr="000000">
              <a:tint val="75000"/>
            </a:sysClr>
          </a:solidFill>
          <a:prstDash val="solid"/>
          <a:round/>
        </a14:hiddenLine>
      </a:ext>
    </a:extLst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1.2828282828282828E-2"/>
          <c:y val="2.267857142857143E-2"/>
          <c:w val="0.98396464646464643"/>
          <c:h val="0.9773214285714285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'Figure 3.5a'!$D$1</c:f>
              <c:strCache>
                <c:ptCount val="1"/>
                <c:pt idx="0">
                  <c:v>Average annual change ($)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'Figure 3.5a'!$B$2:$B$11</c:f>
              <c:strCache>
                <c:ptCount val="10"/>
                <c:pt idx="0">
                  <c:v>Lowest
income</c:v>
                </c:pt>
                <c:pt idx="9">
                  <c:v>Highest 
income</c:v>
                </c:pt>
              </c:strCache>
            </c:strRef>
          </c:cat>
          <c:val>
            <c:numRef>
              <c:f>'Figure 3.5a'!$D$2:$D$11</c:f>
              <c:numCache>
                <c:formatCode>0</c:formatCode>
                <c:ptCount val="10"/>
                <c:pt idx="0">
                  <c:v>248.68459999999999</c:v>
                </c:pt>
                <c:pt idx="1">
                  <c:v>358.30079999999998</c:v>
                </c:pt>
                <c:pt idx="2">
                  <c:v>442.78769999999997</c:v>
                </c:pt>
                <c:pt idx="3">
                  <c:v>534.99760000000003</c:v>
                </c:pt>
                <c:pt idx="4">
                  <c:v>614.16700000000003</c:v>
                </c:pt>
                <c:pt idx="5">
                  <c:v>720.18910000000005</c:v>
                </c:pt>
                <c:pt idx="6">
                  <c:v>868.54790000000003</c:v>
                </c:pt>
                <c:pt idx="7">
                  <c:v>1027.6804</c:v>
                </c:pt>
                <c:pt idx="8">
                  <c:v>1269.7516000000001</c:v>
                </c:pt>
                <c:pt idx="9">
                  <c:v>2332.623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29411712"/>
        <c:axId val="129413888"/>
      </c:barChart>
      <c:barChart>
        <c:barDir val="col"/>
        <c:grouping val="clustered"/>
        <c:varyColors val="0"/>
        <c:ser>
          <c:idx val="0"/>
          <c:order val="1"/>
          <c:tx>
            <c:v>DUMMY</c:v>
          </c:tx>
          <c:spPr>
            <a:noFill/>
            <a:ln w="25400">
              <a:noFill/>
            </a:ln>
            <a:effectLst/>
          </c:spPr>
          <c:invertIfNegative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417984"/>
        <c:axId val="129415808"/>
      </c:barChart>
      <c:catAx>
        <c:axId val="1294117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Income decile</a:t>
                </a:r>
              </a:p>
            </c:rich>
          </c:tx>
          <c:layout>
            <c:manualLayout>
              <c:xMode val="edge"/>
              <c:yMode val="edge"/>
              <c:x val="0.3683358585858586"/>
              <c:y val="0.93041563904024471"/>
            </c:manualLayout>
          </c:layout>
          <c:overlay val="0"/>
        </c:title>
        <c:majorTickMark val="in"/>
        <c:minorTickMark val="none"/>
        <c:tickLblPos val="low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413888"/>
        <c:crosses val="autoZero"/>
        <c:auto val="1"/>
        <c:lblAlgn val="ctr"/>
        <c:lblOffset val="100"/>
        <c:noMultiLvlLbl val="0"/>
      </c:catAx>
      <c:valAx>
        <c:axId val="129413888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Dollars</a:t>
                </a:r>
              </a:p>
            </c:rich>
          </c:tx>
          <c:layout>
            <c:manualLayout>
              <c:xMode val="edge"/>
              <c:yMode val="edge"/>
              <c:x val="0.13148989898989899"/>
              <c:y val="0"/>
            </c:manualLayout>
          </c:layout>
          <c:overlay val="0"/>
        </c:title>
        <c:numFmt formatCode="0" sourceLinked="1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411712"/>
        <c:crosses val="autoZero"/>
        <c:crossBetween val="between"/>
      </c:valAx>
      <c:valAx>
        <c:axId val="129415808"/>
        <c:scaling>
          <c:orientation val="minMax"/>
          <c:max val="2500"/>
          <c:min val="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Dollars</a:t>
                </a:r>
              </a:p>
            </c:rich>
          </c:tx>
          <c:layout>
            <c:manualLayout>
              <c:xMode val="edge"/>
              <c:yMode val="edge"/>
              <c:x val="0.75837929292929296"/>
              <c:y val="0"/>
            </c:manualLayout>
          </c:layout>
          <c:overlay val="0"/>
        </c:title>
        <c:numFmt formatCode="0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 rot="-60000000" vert="horz"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417984"/>
        <c:crosses val="max"/>
        <c:crossBetween val="between"/>
        <c:majorUnit val="500"/>
        <c:minorUnit val="100"/>
      </c:valAx>
      <c:catAx>
        <c:axId val="129417984"/>
        <c:scaling>
          <c:orientation val="minMax"/>
        </c:scaling>
        <c:delete val="1"/>
        <c:axPos val="b"/>
        <c:majorTickMark val="out"/>
        <c:minorTickMark val="none"/>
        <c:tickLblPos val="nextTo"/>
        <c:crossAx val="129415808"/>
        <c:crosses val="autoZero"/>
        <c:auto val="1"/>
        <c:lblAlgn val="ctr"/>
        <c:lblOffset val="100"/>
        <c:noMultiLvlLbl val="0"/>
      </c:catAx>
      <c:spPr>
        <a:noFill/>
        <a:ln>
          <a:noFill/>
          <a:round/>
        </a:ln>
        <a:effectLst/>
        <a:extLst>
          <a:ext uri="{909E8E84-426E-40DD-AFC4-6F175D3DCCD1}">
            <a14:hiddenFill xmlns:a14="http://schemas.microsoft.com/office/drawing/2010/main">
              <a:solidFill>
                <a:sysClr val="window" lastClr="FFFFFF"/>
              </a:solidFill>
            </a14:hiddenFill>
          </a:ex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6350" cap="flat" cmpd="sng" algn="ctr">
          <a:solidFill>
            <a:sysClr val="windowText" lastClr="000000">
              <a:tint val="75000"/>
            </a:sysClr>
          </a:solidFill>
          <a:prstDash val="solid"/>
          <a:round/>
        </a14:hiddenLine>
      </a:ext>
    </a:extLst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1.2828282828282828E-2"/>
          <c:y val="2.267857142857143E-2"/>
          <c:w val="0.98396464646464643"/>
          <c:h val="0.9773214285714285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'Figure 3.5b'!$D$1</c:f>
              <c:strCache>
                <c:ptCount val="1"/>
                <c:pt idx="0">
                  <c:v>Average annual percentage growth (%)</c:v>
                </c:pt>
              </c:strCache>
            </c:strRef>
          </c:tx>
          <c:spPr>
            <a:solidFill>
              <a:schemeClr val="accent1"/>
            </a:soli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  <c:invertIfNegative val="0"/>
          <c:cat>
            <c:strRef>
              <c:f>'Figure 3.5b'!$B$2:$B$11</c:f>
              <c:strCache>
                <c:ptCount val="10"/>
                <c:pt idx="0">
                  <c:v>Lowest
income</c:v>
                </c:pt>
                <c:pt idx="9">
                  <c:v>Highest
income</c:v>
                </c:pt>
              </c:strCache>
            </c:strRef>
          </c:cat>
          <c:val>
            <c:numRef>
              <c:f>'Figure 3.5b'!$D$2:$D$11</c:f>
              <c:numCache>
                <c:formatCode>General</c:formatCode>
                <c:ptCount val="10"/>
                <c:pt idx="0">
                  <c:v>1.989695</c:v>
                </c:pt>
                <c:pt idx="1">
                  <c:v>1.7943389999999999</c:v>
                </c:pt>
                <c:pt idx="2">
                  <c:v>1.8320099999999999</c:v>
                </c:pt>
                <c:pt idx="3">
                  <c:v>1.871901</c:v>
                </c:pt>
                <c:pt idx="4">
                  <c:v>1.8537269999999999</c:v>
                </c:pt>
                <c:pt idx="5">
                  <c:v>1.8917139999999999</c:v>
                </c:pt>
                <c:pt idx="6">
                  <c:v>1.972548</c:v>
                </c:pt>
                <c:pt idx="7">
                  <c:v>2.0070459999999999</c:v>
                </c:pt>
                <c:pt idx="8">
                  <c:v>2.070354</c:v>
                </c:pt>
                <c:pt idx="9">
                  <c:v>2.4433889999999998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29722240"/>
        <c:axId val="129732608"/>
      </c:barChart>
      <c:lineChart>
        <c:grouping val="standard"/>
        <c:varyColors val="0"/>
        <c:ser>
          <c:idx val="0"/>
          <c:order val="1"/>
          <c:tx>
            <c:strRef>
              <c:f>'Figure 3.5b'!$E$1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mpd="sng">
              <a:solidFill>
                <a:schemeClr val="accent6"/>
              </a:solidFill>
              <a:prstDash val="sysDash"/>
            </a:ln>
          </c:spPr>
          <c:marker>
            <c:symbol val="none"/>
          </c:marker>
          <c:cat>
            <c:strRef>
              <c:f>'Figure 3.5b'!$B$2:$B$11</c:f>
              <c:strCache>
                <c:ptCount val="10"/>
                <c:pt idx="0">
                  <c:v>Lowest
income</c:v>
                </c:pt>
                <c:pt idx="9">
                  <c:v>Highest
income</c:v>
                </c:pt>
              </c:strCache>
            </c:strRef>
          </c:cat>
          <c:val>
            <c:numRef>
              <c:f>'Figure 3.5b'!$E$2:$E$11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744896"/>
        <c:axId val="129734528"/>
      </c:lineChart>
      <c:catAx>
        <c:axId val="129722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Income decile</a:t>
                </a:r>
              </a:p>
            </c:rich>
          </c:tx>
          <c:layout>
            <c:manualLayout>
              <c:xMode val="edge"/>
              <c:yMode val="edge"/>
              <c:x val="0.36546136363636361"/>
              <c:y val="0.93833650793650791"/>
            </c:manualLayout>
          </c:layout>
          <c:overlay val="0"/>
        </c:title>
        <c:majorTickMark val="in"/>
        <c:minorTickMark val="none"/>
        <c:tickLblPos val="low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732608"/>
        <c:crosses val="autoZero"/>
        <c:auto val="1"/>
        <c:lblAlgn val="ctr"/>
        <c:lblOffset val="100"/>
        <c:noMultiLvlLbl val="0"/>
      </c:catAx>
      <c:valAx>
        <c:axId val="129732608"/>
        <c:scaling>
          <c:orientation val="minMax"/>
          <c:max val="2.5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9.9419191919191921E-2"/>
              <c:y val="0"/>
            </c:manualLayout>
          </c:layout>
          <c:overlay val="0"/>
        </c:title>
        <c:numFmt formatCode="#,##0.0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722240"/>
        <c:crosses val="autoZero"/>
        <c:crossBetween val="between"/>
      </c:valAx>
      <c:valAx>
        <c:axId val="129734528"/>
        <c:scaling>
          <c:orientation val="minMax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0.76472929292929293"/>
              <c:y val="0"/>
            </c:manualLayout>
          </c:layout>
          <c:overlay val="0"/>
        </c:title>
        <c:numFmt formatCode="#,##0.0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744896"/>
        <c:crosses val="max"/>
        <c:crossBetween val="between"/>
      </c:valAx>
      <c:catAx>
        <c:axId val="129744896"/>
        <c:scaling>
          <c:orientation val="minMax"/>
        </c:scaling>
        <c:delete val="1"/>
        <c:axPos val="b"/>
        <c:majorTickMark val="out"/>
        <c:minorTickMark val="none"/>
        <c:tickLblPos val="nextTo"/>
        <c:crossAx val="129734528"/>
        <c:crosses val="autoZero"/>
        <c:auto val="1"/>
        <c:lblAlgn val="ctr"/>
        <c:lblOffset val="100"/>
        <c:noMultiLvlLbl val="0"/>
      </c:catAx>
      <c:spPr>
        <a:noFill/>
        <a:ln>
          <a:noFill/>
          <a:round/>
        </a:ln>
        <a:effectLst/>
        <a:extLst>
          <a:ext uri="{909E8E84-426E-40DD-AFC4-6F175D3DCCD1}">
            <a14:hiddenFill xmlns:a14="http://schemas.microsoft.com/office/drawing/2010/main">
              <a:solidFill>
                <a:sysClr val="window" lastClr="FFFFFF"/>
              </a:solidFill>
            </a14:hiddenFill>
          </a:ex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6350" cap="flat" cmpd="sng" algn="ctr">
          <a:solidFill>
            <a:sysClr val="windowText" lastClr="000000">
              <a:tint val="75000"/>
            </a:sysClr>
          </a:solidFill>
          <a:prstDash val="solid"/>
          <a:round/>
        </a14:hiddenLine>
      </a:ext>
    </a:ex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010732323232325E-2"/>
          <c:y val="3.7054365079365083E-2"/>
          <c:w val="0.90001388888888878"/>
          <c:h val="0.8416067460317460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'Figure 5.4'!$C$1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'Figure 5.4'!$A$2:$A$11</c:f>
              <c:strCach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</c:strCache>
            </c:strRef>
          </c:cat>
          <c:val>
            <c:numRef>
              <c:f>'Figure 5.4'!$C$2:$C$11</c:f>
              <c:numCache>
                <c:formatCode>General</c:formatCode>
                <c:ptCount val="10"/>
                <c:pt idx="0">
                  <c:v>0.75861809999999996</c:v>
                </c:pt>
                <c:pt idx="1">
                  <c:v>4.2350232999999999</c:v>
                </c:pt>
                <c:pt idx="2">
                  <c:v>7.0796877</c:v>
                </c:pt>
                <c:pt idx="3">
                  <c:v>11.956078700000001</c:v>
                </c:pt>
                <c:pt idx="4">
                  <c:v>14.2348003</c:v>
                </c:pt>
                <c:pt idx="5">
                  <c:v>16.117273699999998</c:v>
                </c:pt>
                <c:pt idx="6">
                  <c:v>12.689659499999999</c:v>
                </c:pt>
                <c:pt idx="7">
                  <c:v>13.440011699999999</c:v>
                </c:pt>
                <c:pt idx="8">
                  <c:v>10.969527299999999</c:v>
                </c:pt>
                <c:pt idx="9">
                  <c:v>8.5193197999999999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29815680"/>
        <c:axId val="129817600"/>
      </c:barChart>
      <c:barChart>
        <c:barDir val="col"/>
        <c:grouping val="clustered"/>
        <c:varyColors val="0"/>
        <c:ser>
          <c:idx val="0"/>
          <c:order val="1"/>
          <c:tx>
            <c:v>DUMMY</c:v>
          </c:tx>
          <c:spPr>
            <a:noFill/>
            <a:ln w="25400">
              <a:noFill/>
            </a:ln>
            <a:effectLst/>
          </c:spPr>
          <c:invertIfNegative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821696"/>
        <c:axId val="129819776"/>
      </c:barChart>
      <c:catAx>
        <c:axId val="129815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Difference between top and bottom deciles</a:t>
                </a:r>
              </a:p>
            </c:rich>
          </c:tx>
          <c:layout/>
          <c:overlay val="0"/>
        </c:title>
        <c:majorTickMark val="in"/>
        <c:minorTickMark val="none"/>
        <c:tickLblPos val="low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817600"/>
        <c:crosses val="autoZero"/>
        <c:auto val="1"/>
        <c:lblAlgn val="ctr"/>
        <c:lblOffset val="100"/>
        <c:noMultiLvlLbl val="0"/>
      </c:catAx>
      <c:valAx>
        <c:axId val="129817600"/>
        <c:scaling>
          <c:orientation val="minMax"/>
          <c:max val="2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4.3295454545454547E-2"/>
              <c:y val="0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815680"/>
        <c:crosses val="autoZero"/>
        <c:crossBetween val="between"/>
        <c:majorUnit val="5"/>
      </c:valAx>
      <c:valAx>
        <c:axId val="129819776"/>
        <c:scaling>
          <c:orientation val="minMax"/>
          <c:max val="20"/>
          <c:min val="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AU"/>
                  <a:t>Percent</a:t>
                </a:r>
              </a:p>
            </c:rich>
          </c:tx>
          <c:layout>
            <c:manualLayout>
              <c:xMode val="edge"/>
              <c:yMode val="edge"/>
              <c:x val="0.88877878787878772"/>
              <c:y val="0"/>
            </c:manualLayout>
          </c:layout>
          <c:overlay val="0"/>
        </c:title>
        <c:numFmt formatCode="General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 rot="-60000000" vert="horz"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9821696"/>
        <c:crosses val="max"/>
        <c:crossBetween val="between"/>
        <c:majorUnit val="5"/>
        <c:minorUnit val="0.4"/>
      </c:valAx>
      <c:catAx>
        <c:axId val="129821696"/>
        <c:scaling>
          <c:orientation val="minMax"/>
        </c:scaling>
        <c:delete val="1"/>
        <c:axPos val="b"/>
        <c:majorTickMark val="out"/>
        <c:minorTickMark val="none"/>
        <c:tickLblPos val="nextTo"/>
        <c:crossAx val="129819776"/>
        <c:crosses val="autoZero"/>
        <c:auto val="1"/>
        <c:lblAlgn val="ctr"/>
        <c:lblOffset val="100"/>
        <c:noMultiLvlLbl val="0"/>
      </c:catAx>
      <c:spPr>
        <a:noFill/>
        <a:ln>
          <a:noFill/>
          <a:round/>
        </a:ln>
        <a:effectLst/>
        <a:extLst>
          <a:ext uri="{909E8E84-426E-40DD-AFC4-6F175D3DCCD1}">
            <a14:hiddenFill xmlns:a14="http://schemas.microsoft.com/office/drawing/2010/main">
              <a:solidFill>
                <a:sysClr val="window" lastClr="FFFFFF"/>
              </a:solidFill>
            </a14:hiddenFill>
          </a:ex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6350" cap="flat" cmpd="sng" algn="ctr">
          <a:solidFill>
            <a:sysClr val="windowText" lastClr="000000">
              <a:tint val="75000"/>
            </a:sysClr>
          </a:solidFill>
          <a:prstDash val="solid"/>
          <a:round/>
        </a14:hiddenLine>
      </a:ext>
    </a:extLst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737373737373736E-2"/>
          <c:y val="5.4693253968253967E-2"/>
          <c:w val="0.90054292929292934"/>
          <c:h val="0.766036309523809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5.9'!$B$1</c:f>
              <c:strCache>
                <c:ptCount val="1"/>
                <c:pt idx="0">
                  <c:v>1-year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cat>
            <c:strRef>
              <c:f>'Figure 5.9'!$A$2:$A$9</c:f>
              <c:strCache>
                <c:ptCount val="8"/>
                <c:pt idx="0">
                  <c:v>Switzerland</c:v>
                </c:pt>
                <c:pt idx="1">
                  <c:v>United Kingdom</c:v>
                </c:pt>
                <c:pt idx="2">
                  <c:v>Germany</c:v>
                </c:pt>
                <c:pt idx="3">
                  <c:v>Australia</c:v>
                </c:pt>
                <c:pt idx="4">
                  <c:v>Canada</c:v>
                </c:pt>
                <c:pt idx="5">
                  <c:v>France</c:v>
                </c:pt>
                <c:pt idx="6">
                  <c:v>South Korea</c:v>
                </c:pt>
                <c:pt idx="7">
                  <c:v>United States</c:v>
                </c:pt>
              </c:strCache>
            </c:strRef>
          </c:cat>
          <c:val>
            <c:numRef>
              <c:f>'Figure 5.9'!$B$2:$B$9</c:f>
              <c:numCache>
                <c:formatCode>0.0</c:formatCode>
                <c:ptCount val="8"/>
                <c:pt idx="0">
                  <c:v>0.25</c:v>
                </c:pt>
                <c:pt idx="1">
                  <c:v>0.27</c:v>
                </c:pt>
                <c:pt idx="2">
                  <c:v>0.27</c:v>
                </c:pt>
                <c:pt idx="3">
                  <c:v>0.28999999999999998</c:v>
                </c:pt>
                <c:pt idx="4">
                  <c:v>0.31</c:v>
                </c:pt>
                <c:pt idx="5">
                  <c:v>0.32</c:v>
                </c:pt>
                <c:pt idx="6">
                  <c:v>0.36</c:v>
                </c:pt>
                <c:pt idx="7">
                  <c:v>0.42</c:v>
                </c:pt>
              </c:numCache>
            </c:numRef>
          </c:val>
        </c:ser>
        <c:ser>
          <c:idx val="1"/>
          <c:order val="1"/>
          <c:tx>
            <c:strRef>
              <c:f>'Figure 5.9'!$C$1</c:f>
              <c:strCache>
                <c:ptCount val="1"/>
                <c:pt idx="0">
                  <c:v>9-year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</c:dPt>
          <c:cat>
            <c:strRef>
              <c:f>'Figure 5.9'!$A$2:$A$9</c:f>
              <c:strCache>
                <c:ptCount val="8"/>
                <c:pt idx="0">
                  <c:v>Switzerland</c:v>
                </c:pt>
                <c:pt idx="1">
                  <c:v>United Kingdom</c:v>
                </c:pt>
                <c:pt idx="2">
                  <c:v>Germany</c:v>
                </c:pt>
                <c:pt idx="3">
                  <c:v>Australia</c:v>
                </c:pt>
                <c:pt idx="4">
                  <c:v>Canada</c:v>
                </c:pt>
                <c:pt idx="5">
                  <c:v>France</c:v>
                </c:pt>
                <c:pt idx="6">
                  <c:v>South Korea</c:v>
                </c:pt>
                <c:pt idx="7">
                  <c:v>United States</c:v>
                </c:pt>
              </c:strCache>
            </c:strRef>
          </c:cat>
          <c:val>
            <c:numRef>
              <c:f>'Figure 5.9'!$C$2:$C$9</c:f>
              <c:numCache>
                <c:formatCode>0.0</c:formatCode>
                <c:ptCount val="8"/>
                <c:pt idx="0">
                  <c:v>0.218</c:v>
                </c:pt>
                <c:pt idx="1">
                  <c:v>0.22200000000000003</c:v>
                </c:pt>
                <c:pt idx="2">
                  <c:v>0.23900000000000002</c:v>
                </c:pt>
                <c:pt idx="3">
                  <c:v>0.24799999999999997</c:v>
                </c:pt>
                <c:pt idx="4">
                  <c:v>0.28099999999999997</c:v>
                </c:pt>
                <c:pt idx="5">
                  <c:v>0.26900000000000002</c:v>
                </c:pt>
                <c:pt idx="6">
                  <c:v>0.29199999999999998</c:v>
                </c:pt>
                <c:pt idx="7">
                  <c:v>0.38300000000000001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164608"/>
        <c:axId val="130166144"/>
      </c:barChart>
      <c:barChart>
        <c:barDir val="col"/>
        <c:grouping val="clustered"/>
        <c:varyColors val="0"/>
        <c:ser>
          <c:idx val="2"/>
          <c:order val="2"/>
          <c:tx>
            <c:v>DUMMY</c:v>
          </c:tx>
          <c:spPr>
            <a:noFill/>
            <a:ln w="25400">
              <a:noFill/>
            </a:ln>
            <a:effectLst/>
          </c:spPr>
          <c:invertIfNegative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0178432"/>
        <c:axId val="130176512"/>
      </c:barChart>
      <c:catAx>
        <c:axId val="130164608"/>
        <c:scaling>
          <c:orientation val="minMax"/>
        </c:scaling>
        <c:delete val="0"/>
        <c:axPos val="b"/>
        <c:majorTickMark val="in"/>
        <c:minorTickMark val="none"/>
        <c:tickLblPos val="low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0166144"/>
        <c:crosses val="autoZero"/>
        <c:auto val="1"/>
        <c:lblAlgn val="ctr"/>
        <c:lblOffset val="100"/>
        <c:noMultiLvlLbl val="0"/>
      </c:catAx>
      <c:valAx>
        <c:axId val="130166144"/>
        <c:scaling>
          <c:orientation val="minMax"/>
          <c:max val="0.45"/>
          <c:min val="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Gini coefficient</a:t>
                </a:r>
              </a:p>
            </c:rich>
          </c:tx>
          <c:layout>
            <c:manualLayout>
              <c:xMode val="edge"/>
              <c:yMode val="edge"/>
              <c:x val="5.131313131313131E-2"/>
              <c:y val="0"/>
            </c:manualLayout>
          </c:layout>
          <c:overlay val="0"/>
        </c:title>
        <c:numFmt formatCode="0.0" sourceLinked="1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0164608"/>
        <c:crosses val="autoZero"/>
        <c:crossBetween val="between"/>
        <c:majorUnit val="0.1"/>
      </c:valAx>
      <c:valAx>
        <c:axId val="130176512"/>
        <c:scaling>
          <c:orientation val="minMax"/>
          <c:max val="0.45"/>
          <c:min val="0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 sz="1200" b="0" i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Gini coefficient</a:t>
                </a:r>
              </a:p>
            </c:rich>
          </c:tx>
          <c:layout>
            <c:manualLayout>
              <c:xMode val="edge"/>
              <c:yMode val="edge"/>
              <c:x val="0.82923143939393928"/>
              <c:y val="0"/>
            </c:manualLayout>
          </c:layout>
          <c:overlay val="0"/>
        </c:title>
        <c:numFmt formatCode="0.0" sourceLinked="0"/>
        <c:majorTickMark val="in"/>
        <c:minorTickMark val="none"/>
        <c:tickLblPos val="nextTo"/>
        <c:spPr>
          <a:ln w="12700">
            <a:solidFill>
              <a:srgbClr val="808080"/>
            </a:solidFill>
            <a:prstDash val="solid"/>
          </a:ln>
        </c:spPr>
        <c:txPr>
          <a:bodyPr rot="-60000000" vert="horz"/>
          <a:lstStyle/>
          <a:p>
            <a:pPr>
              <a:defRPr sz="1200" b="0" i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0178432"/>
        <c:crosses val="max"/>
        <c:crossBetween val="between"/>
        <c:majorUnit val="0.1"/>
        <c:minorUnit val="0.01"/>
      </c:valAx>
      <c:catAx>
        <c:axId val="130178432"/>
        <c:scaling>
          <c:orientation val="minMax"/>
        </c:scaling>
        <c:delete val="1"/>
        <c:axPos val="b"/>
        <c:majorTickMark val="out"/>
        <c:minorTickMark val="none"/>
        <c:tickLblPos val="nextTo"/>
        <c:crossAx val="130176512"/>
        <c:crosses val="autoZero"/>
        <c:auto val="1"/>
        <c:lblAlgn val="ctr"/>
        <c:lblOffset val="100"/>
        <c:noMultiLvlLbl val="0"/>
      </c:catAx>
      <c:spPr>
        <a:noFill/>
        <a:ln>
          <a:noFill/>
          <a:round/>
        </a:ln>
        <a:effectLst/>
        <a:extLst>
          <a:ext uri="{909E8E84-426E-40DD-AFC4-6F175D3DCCD1}">
            <a14:hiddenFill xmlns:a14="http://schemas.microsoft.com/office/drawing/2010/main">
              <a:solidFill>
                <a:sysClr val="window" lastClr="FFFFFF"/>
              </a:solidFill>
            </a14:hiddenFill>
          </a:ex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legend>
      <c:legendPos val="b"/>
      <c:legendEntry>
        <c:idx val="2"/>
        <c:delete val="1"/>
      </c:legendEntry>
      <c:layout/>
      <c:overlay val="0"/>
      <c:spPr>
        <a:noFill/>
        <a:ln w="25400">
          <a:noFill/>
        </a:ln>
      </c:spPr>
      <c:txPr>
        <a:bodyPr/>
        <a:lstStyle/>
        <a:p>
          <a:pPr>
            <a:defRPr sz="1200"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6350" cap="flat" cmpd="sng" algn="ctr">
          <a:solidFill>
            <a:sysClr val="windowText" lastClr="000000">
              <a:tint val="75000"/>
            </a:sysClr>
          </a:solidFill>
          <a:prstDash val="solid"/>
          <a:round/>
        </a14:hiddenLine>
      </a:ext>
    </a:extLst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0.74712</cdr:x>
      <cdr:y>0.16127</cdr:y>
    </cdr:from>
    <cdr:to>
      <cdr:x>0.86661</cdr:x>
      <cdr:y>0.22862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17192" y="812823"/>
          <a:ext cx="946360" cy="339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rPr>
            <a:t>Australia</a:t>
          </a:r>
          <a:endParaRPr lang="en-AU" sz="900" b="1">
            <a:solidFill>
              <a:srgbClr val="FFC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0.81416</cdr:x>
      <cdr:y>0.29219</cdr:y>
    </cdr:from>
    <cdr:to>
      <cdr:x>0.87846</cdr:x>
      <cdr:y>0.34671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448134" y="1472651"/>
          <a:ext cx="509256" cy="274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United States</a:t>
          </a:r>
        </a:p>
      </cdr:txBody>
    </cdr:sp>
  </cdr:relSizeAnchor>
  <cdr:relSizeAnchor xmlns:cdr="http://schemas.openxmlformats.org/drawingml/2006/chartDrawing">
    <cdr:from>
      <cdr:x>0.60293</cdr:x>
      <cdr:y>0.63374</cdr:y>
    </cdr:from>
    <cdr:to>
      <cdr:x>0.71843</cdr:x>
      <cdr:y>0.69307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775239" y="3194035"/>
          <a:ext cx="914760" cy="299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Germany</a:t>
          </a:r>
        </a:p>
      </cdr:txBody>
    </cdr:sp>
  </cdr:relSizeAnchor>
  <cdr:relSizeAnchor xmlns:cdr="http://schemas.openxmlformats.org/drawingml/2006/chartDrawing">
    <cdr:from>
      <cdr:x>0.8191</cdr:x>
      <cdr:y>0.57877</cdr:y>
    </cdr:from>
    <cdr:to>
      <cdr:x>0.9346</cdr:x>
      <cdr:y>0.6381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487306" y="2916986"/>
          <a:ext cx="914760" cy="299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rPr>
            <a:t>Japan</a:t>
          </a:r>
        </a:p>
      </cdr:txBody>
    </cdr:sp>
  </cdr:relSizeAnchor>
  <cdr:relSizeAnchor xmlns:cdr="http://schemas.openxmlformats.org/drawingml/2006/chartDrawing">
    <cdr:from>
      <cdr:x>0.71903</cdr:x>
      <cdr:y>0.34716</cdr:y>
    </cdr:from>
    <cdr:to>
      <cdr:x>0.82771</cdr:x>
      <cdr:y>0.41612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694718" y="1749705"/>
          <a:ext cx="860745" cy="3475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Canada</a:t>
          </a:r>
        </a:p>
      </cdr:txBody>
    </cdr:sp>
  </cdr:relSizeAnchor>
  <cdr:relSizeAnchor xmlns:cdr="http://schemas.openxmlformats.org/drawingml/2006/chartDrawing">
    <cdr:from>
      <cdr:x>0.73041</cdr:x>
      <cdr:y>0.78493</cdr:y>
    </cdr:from>
    <cdr:to>
      <cdr:x>0.84591</cdr:x>
      <cdr:y>0.84426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5784855" y="3956032"/>
          <a:ext cx="914760" cy="299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Italy</a:t>
          </a:r>
        </a:p>
      </cdr:txBody>
    </cdr:sp>
  </cdr:relSizeAnchor>
  <cdr:relSizeAnchor xmlns:cdr="http://schemas.openxmlformats.org/drawingml/2006/chartDrawing">
    <cdr:from>
      <cdr:x>0.72319</cdr:x>
      <cdr:y>0.61484</cdr:y>
    </cdr:from>
    <cdr:to>
      <cdr:x>0.83869</cdr:x>
      <cdr:y>0.67417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727698" y="3098779"/>
          <a:ext cx="914760" cy="299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rPr>
            <a:t>France</a:t>
          </a:r>
        </a:p>
      </cdr:txBody>
    </cdr:sp>
  </cdr:relSizeAnchor>
  <cdr:relSizeAnchor xmlns:cdr="http://schemas.openxmlformats.org/drawingml/2006/chartDrawing">
    <cdr:from>
      <cdr:x>0.44899</cdr:x>
      <cdr:y>0.66776</cdr:y>
    </cdr:from>
    <cdr:to>
      <cdr:x>0.56449</cdr:x>
      <cdr:y>0.72709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3556034" y="3365496"/>
          <a:ext cx="914760" cy="2990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100" b="1">
              <a:solidFill>
                <a:srgbClr val="7F9FCC"/>
              </a:solidFill>
              <a:latin typeface="Arial" panose="020B0604020202020204" pitchFamily="34" charset="0"/>
              <a:cs typeface="Arial" panose="020B0604020202020204" pitchFamily="34" charset="0"/>
            </a:rPr>
            <a:t>United Kingdom</a:t>
          </a:r>
        </a:p>
      </cdr:txBody>
    </cdr:sp>
  </cdr:relSizeAnchor>
  <cdr:relSizeAnchor xmlns:cdr="http://schemas.openxmlformats.org/drawingml/2006/chartDrawing">
    <cdr:from>
      <cdr:x>0.09341</cdr:x>
      <cdr:y>0</cdr:y>
    </cdr:from>
    <cdr:to>
      <cdr:x>0.18818</cdr:x>
      <cdr:y>0.05933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719640" y="0"/>
          <a:ext cx="730176" cy="2734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200" b="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Index of real GDP</a:t>
          </a:r>
          <a:endParaRPr lang="en-AU" sz="1200" b="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ctr"/>
          <a:r>
            <a:rPr lang="en-AU" sz="1200" b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(Jun-08 =</a:t>
          </a:r>
          <a:r>
            <a:rPr lang="en-AU" sz="1200" b="0" baseline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 100)</a:t>
          </a:r>
          <a:endParaRPr lang="en-AU" sz="1200" b="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0.80913</cdr:x>
      <cdr:y>0</cdr:y>
    </cdr:from>
    <cdr:to>
      <cdr:x>0.91588</cdr:x>
      <cdr:y>0.05933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6233874" y="0"/>
          <a:ext cx="822470" cy="2734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AU" sz="1200" b="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Index of real GDP</a:t>
          </a:r>
          <a:endParaRPr lang="en-AU" sz="1200" b="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ctr"/>
          <a:r>
            <a:rPr lang="en-AU" sz="1200" b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(Jun-08 =</a:t>
          </a:r>
          <a:r>
            <a:rPr lang="en-AU" sz="1200" b="0" baseline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 100)</a:t>
          </a:r>
          <a:endParaRPr lang="en-AU" sz="1200" b="0" dirty="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0.76128</cdr:x>
      <cdr:y>0.05197</cdr:y>
    </cdr:from>
    <cdr:to>
      <cdr:x>0.95009</cdr:x>
      <cdr:y>0.09544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29325" y="261938"/>
          <a:ext cx="1495425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2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Private income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0.33795</cdr:x>
      <cdr:y>0.17859</cdr:y>
    </cdr:from>
    <cdr:to>
      <cdr:x>0.9513</cdr:x>
      <cdr:y>0.17859</cdr:y>
    </cdr:to>
    <cdr:cxnSp macro="">
      <cdr:nvCxnSpPr>
        <cdr:cNvPr id="4" name="Straight Connector 3"/>
        <cdr:cNvCxnSpPr/>
      </cdr:nvCxnSpPr>
      <cdr:spPr>
        <a:xfrm xmlns:a="http://schemas.openxmlformats.org/drawingml/2006/main">
          <a:off x="2676525" y="900113"/>
          <a:ext cx="4857750" cy="0"/>
        </a:xfrm>
        <a:prstGeom xmlns:a="http://schemas.openxmlformats.org/drawingml/2006/main" prst="line">
          <a:avLst/>
        </a:prstGeom>
        <a:ln xmlns:a="http://schemas.openxmlformats.org/drawingml/2006/main" w="15875" cmpd="sng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0.33824</cdr:x>
      <cdr:y>0.17715</cdr:y>
    </cdr:from>
    <cdr:to>
      <cdr:x>0.33824</cdr:x>
      <cdr:y>0.19605</cdr:y>
    </cdr:to>
    <cdr:cxnSp macro="">
      <cdr:nvCxnSpPr>
        <cdr:cNvPr id="23" name="Straight Connector 22"/>
        <cdr:cNvCxnSpPr/>
      </cdr:nvCxnSpPr>
      <cdr:spPr>
        <a:xfrm xmlns:a="http://schemas.openxmlformats.org/drawingml/2006/main">
          <a:off x="2678846" y="892829"/>
          <a:ext cx="0" cy="95250"/>
        </a:xfrm>
        <a:prstGeom xmlns:a="http://schemas.openxmlformats.org/drawingml/2006/main" prst="line">
          <a:avLst/>
        </a:prstGeom>
        <a:ln xmlns:a="http://schemas.openxmlformats.org/drawingml/2006/main" w="158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0.94936</cdr:x>
      <cdr:y>0.1791</cdr:y>
    </cdr:from>
    <cdr:to>
      <cdr:x>0.94936</cdr:x>
      <cdr:y>0.198</cdr:y>
    </cdr:to>
    <cdr:cxnSp macro="">
      <cdr:nvCxnSpPr>
        <cdr:cNvPr id="24" name="Straight Connector 23"/>
        <cdr:cNvCxnSpPr/>
      </cdr:nvCxnSpPr>
      <cdr:spPr>
        <a:xfrm xmlns:a="http://schemas.openxmlformats.org/drawingml/2006/main">
          <a:off x="7518953" y="902684"/>
          <a:ext cx="0" cy="95250"/>
        </a:xfrm>
        <a:prstGeom xmlns:a="http://schemas.openxmlformats.org/drawingml/2006/main" prst="line">
          <a:avLst/>
        </a:prstGeom>
        <a:ln xmlns:a="http://schemas.openxmlformats.org/drawingml/2006/main" w="158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0.64616</cdr:x>
      <cdr:y>0.15944</cdr:y>
    </cdr:from>
    <cdr:to>
      <cdr:x>0.64616</cdr:x>
      <cdr:y>0.17833</cdr:y>
    </cdr:to>
    <cdr:cxnSp macro="">
      <cdr:nvCxnSpPr>
        <cdr:cNvPr id="25" name="Straight Connector 24"/>
        <cdr:cNvCxnSpPr/>
      </cdr:nvCxnSpPr>
      <cdr:spPr>
        <a:xfrm xmlns:a="http://schemas.openxmlformats.org/drawingml/2006/main">
          <a:off x="5117616" y="803556"/>
          <a:ext cx="0" cy="95250"/>
        </a:xfrm>
        <a:prstGeom xmlns:a="http://schemas.openxmlformats.org/drawingml/2006/main" prst="line">
          <a:avLst/>
        </a:prstGeom>
        <a:ln xmlns:a="http://schemas.openxmlformats.org/drawingml/2006/main" w="15875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0.36368</cdr:x>
      <cdr:y>0.07371</cdr:y>
    </cdr:from>
    <cdr:to>
      <cdr:x>0.90618</cdr:x>
      <cdr:y>0.16177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2880320" y="371522"/>
          <a:ext cx="4296600" cy="4438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Almost 90 per cent of people spent time in income </a:t>
          </a:r>
        </a:p>
        <a:p xmlns:a="http://schemas.openxmlformats.org/drawingml/2006/main">
          <a:pPr algn="ctr"/>
          <a:r>
            <a:rPr lang="en-AU" sz="1100" dirty="0">
              <a:latin typeface="Arial" panose="020B0604020202020204" pitchFamily="34" charset="0"/>
              <a:cs typeface="Arial" panose="020B0604020202020204" pitchFamily="34" charset="0"/>
            </a:rPr>
            <a:t>deciles that were at least three deciles apart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0.8</cdr:x>
      <cdr:y>0.66667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43350" y="265271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AU" sz="1100"/>
        </a:p>
      </cdr:txBody>
    </cdr:sp>
  </cdr:relSizeAnchor>
  <cdr:relSizeAnchor xmlns:cdr="http://schemas.openxmlformats.org/drawingml/2006/chartDrawing">
    <cdr:from>
      <cdr:x>0.10548</cdr:x>
      <cdr:y>0.30246</cdr:y>
    </cdr:from>
    <cdr:to>
      <cdr:x>0.17559</cdr:x>
      <cdr:y>0.35624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835425" y="1524384"/>
          <a:ext cx="555225" cy="271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13%</a:t>
          </a:r>
        </a:p>
      </cdr:txBody>
    </cdr:sp>
  </cdr:relSizeAnchor>
  <cdr:relSizeAnchor xmlns:cdr="http://schemas.openxmlformats.org/drawingml/2006/chartDrawing">
    <cdr:from>
      <cdr:x>0.22782</cdr:x>
      <cdr:y>0.29968</cdr:y>
    </cdr:from>
    <cdr:to>
      <cdr:x>0.29224</cdr:x>
      <cdr:y>0.37325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04340" y="1510375"/>
          <a:ext cx="510235" cy="3708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18%</a:t>
          </a:r>
        </a:p>
      </cdr:txBody>
    </cdr:sp>
  </cdr:relSizeAnchor>
  <cdr:relSizeAnchor xmlns:cdr="http://schemas.openxmlformats.org/drawingml/2006/chartDrawing">
    <cdr:from>
      <cdr:x>0.33287</cdr:x>
      <cdr:y>0.27823</cdr:y>
    </cdr:from>
    <cdr:to>
      <cdr:x>0.42454</cdr:x>
      <cdr:y>0.37546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636315" y="1402268"/>
          <a:ext cx="726026" cy="49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11%</a:t>
          </a:r>
        </a:p>
      </cdr:txBody>
    </cdr:sp>
  </cdr:relSizeAnchor>
  <cdr:relSizeAnchor xmlns:cdr="http://schemas.openxmlformats.org/drawingml/2006/chartDrawing">
    <cdr:from>
      <cdr:x>0.44522</cdr:x>
      <cdr:y>0.24826</cdr:y>
    </cdr:from>
    <cdr:to>
      <cdr:x>0.53689</cdr:x>
      <cdr:y>0.34548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526141" y="1251221"/>
          <a:ext cx="726027" cy="4899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14%</a:t>
          </a:r>
        </a:p>
      </cdr:txBody>
    </cdr:sp>
  </cdr:relSizeAnchor>
  <cdr:relSizeAnchor xmlns:cdr="http://schemas.openxmlformats.org/drawingml/2006/chartDrawing">
    <cdr:from>
      <cdr:x>0.55965</cdr:x>
      <cdr:y>0.20791</cdr:y>
    </cdr:from>
    <cdr:to>
      <cdr:x>0.65132</cdr:x>
      <cdr:y>0.30513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432441" y="1047866"/>
          <a:ext cx="726027" cy="4899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10%</a:t>
          </a:r>
        </a:p>
      </cdr:txBody>
    </cdr:sp>
  </cdr:relSizeAnchor>
  <cdr:relSizeAnchor xmlns:cdr="http://schemas.openxmlformats.org/drawingml/2006/chartDrawing">
    <cdr:from>
      <cdr:x>0.67104</cdr:x>
      <cdr:y>0.18932</cdr:y>
    </cdr:from>
    <cdr:to>
      <cdr:x>0.7627</cdr:x>
      <cdr:y>0.28654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314618" y="954177"/>
          <a:ext cx="725947" cy="4899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16%</a:t>
          </a:r>
        </a:p>
      </cdr:txBody>
    </cdr:sp>
  </cdr:relSizeAnchor>
  <cdr:relSizeAnchor xmlns:cdr="http://schemas.openxmlformats.org/drawingml/2006/chartDrawing">
    <cdr:from>
      <cdr:x>0.78626</cdr:x>
      <cdr:y>0.12466</cdr:y>
    </cdr:from>
    <cdr:to>
      <cdr:x>0.87793</cdr:x>
      <cdr:y>0.22188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227165" y="628299"/>
          <a:ext cx="726026" cy="4899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19%</a:t>
          </a:r>
        </a:p>
      </cdr:txBody>
    </cdr:sp>
  </cdr:relSizeAnchor>
  <cdr:relSizeAnchor xmlns:cdr="http://schemas.openxmlformats.org/drawingml/2006/chartDrawing">
    <cdr:from>
      <cdr:x>0.89838</cdr:x>
      <cdr:y>0.04441</cdr:y>
    </cdr:from>
    <cdr:to>
      <cdr:x>0.95851</cdr:x>
      <cdr:y>0.11434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7115176" y="223838"/>
          <a:ext cx="476250" cy="352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1200">
              <a:latin typeface="Arial" panose="020B0604020202020204" pitchFamily="34" charset="0"/>
              <a:cs typeface="Arial" panose="020B0604020202020204" pitchFamily="34" charset="0"/>
            </a:rPr>
            <a:t>9%</a:t>
          </a:r>
        </a:p>
      </cdr:txBody>
    </cdr:sp>
  </cdr:relSizeAnchor>
  <cdr:relSizeAnchor xmlns:cdr="http://schemas.openxmlformats.org/drawingml/2006/chartDrawing">
    <cdr:from>
      <cdr:x>0.22357</cdr:x>
      <cdr:y>0.33256</cdr:y>
    </cdr:from>
    <cdr:to>
      <cdr:x>0.25482</cdr:x>
      <cdr:y>0.38117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1770691" y="1676096"/>
          <a:ext cx="247500" cy="24499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0.33135</cdr:x>
      <cdr:y>0.31836</cdr:y>
    </cdr:from>
    <cdr:to>
      <cdr:x>0.3626</cdr:x>
      <cdr:y>0.36697</cdr:y>
    </cdr:to>
    <cdr:cxnSp macro="">
      <cdr:nvCxnSpPr>
        <cdr:cNvPr id="12" name="Straight Arrow Connector 11"/>
        <cdr:cNvCxnSpPr/>
      </cdr:nvCxnSpPr>
      <cdr:spPr>
        <a:xfrm xmlns:a="http://schemas.openxmlformats.org/drawingml/2006/main">
          <a:off x="2624293" y="1604530"/>
          <a:ext cx="247500" cy="24499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0.44458</cdr:x>
      <cdr:y>0.28588</cdr:y>
    </cdr:from>
    <cdr:to>
      <cdr:x>0.47583</cdr:x>
      <cdr:y>0.33449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3521068" y="1440835"/>
          <a:ext cx="247500" cy="24499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0.56045</cdr:x>
      <cdr:y>0.24645</cdr:y>
    </cdr:from>
    <cdr:to>
      <cdr:x>0.5917</cdr:x>
      <cdr:y>0.29507</cdr:y>
    </cdr:to>
    <cdr:cxnSp macro="">
      <cdr:nvCxnSpPr>
        <cdr:cNvPr id="14" name="Straight Arrow Connector 13"/>
        <cdr:cNvCxnSpPr/>
      </cdr:nvCxnSpPr>
      <cdr:spPr>
        <a:xfrm xmlns:a="http://schemas.openxmlformats.org/drawingml/2006/main">
          <a:off x="4438768" y="1242113"/>
          <a:ext cx="247500" cy="24504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0.67335</cdr:x>
      <cdr:y>0.23384</cdr:y>
    </cdr:from>
    <cdr:to>
      <cdr:x>0.7046</cdr:x>
      <cdr:y>0.28245</cdr:y>
    </cdr:to>
    <cdr:cxnSp macro="">
      <cdr:nvCxnSpPr>
        <cdr:cNvPr id="15" name="Straight Arrow Connector 14"/>
        <cdr:cNvCxnSpPr/>
      </cdr:nvCxnSpPr>
      <cdr:spPr>
        <a:xfrm xmlns:a="http://schemas.openxmlformats.org/drawingml/2006/main">
          <a:off x="5332966" y="1178560"/>
          <a:ext cx="247500" cy="24499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0.77904</cdr:x>
      <cdr:y>0.15943</cdr:y>
    </cdr:from>
    <cdr:to>
      <cdr:x>0.81029</cdr:x>
      <cdr:y>0.20804</cdr:y>
    </cdr:to>
    <cdr:cxnSp macro="">
      <cdr:nvCxnSpPr>
        <cdr:cNvPr id="16" name="Straight Arrow Connector 15"/>
        <cdr:cNvCxnSpPr/>
      </cdr:nvCxnSpPr>
      <cdr:spPr>
        <a:xfrm xmlns:a="http://schemas.openxmlformats.org/drawingml/2006/main">
          <a:off x="6170015" y="803546"/>
          <a:ext cx="247500" cy="24499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0.89243</cdr:x>
      <cdr:y>0.07042</cdr:y>
    </cdr:from>
    <cdr:to>
      <cdr:x>0.92368</cdr:x>
      <cdr:y>0.11904</cdr:y>
    </cdr:to>
    <cdr:cxnSp macro="">
      <cdr:nvCxnSpPr>
        <cdr:cNvPr id="17" name="Straight Arrow Connector 16"/>
        <cdr:cNvCxnSpPr/>
      </cdr:nvCxnSpPr>
      <cdr:spPr>
        <a:xfrm xmlns:a="http://schemas.openxmlformats.org/drawingml/2006/main">
          <a:off x="7068043" y="354938"/>
          <a:ext cx="247500" cy="245045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F452-3D56-4595-843D-4771E880848C}" type="datetimeFigureOut">
              <a:rPr lang="en-AU" smtClean="0"/>
              <a:t>4/09/2018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36D9D-1EEB-430D-81C1-BBC2A43C45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3842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9BE36-2C0F-45E7-AE4C-33DAFC5D75A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1927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556792"/>
            <a:ext cx="7772400" cy="14700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699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9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855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558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863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945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656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buClr>
                <a:schemeClr val="accent3"/>
              </a:buClr>
              <a:defRPr sz="2400"/>
            </a:lvl2pPr>
            <a:lvl3pPr>
              <a:buClr>
                <a:schemeClr val="accent1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buClr>
                <a:schemeClr val="accent3"/>
              </a:buClr>
              <a:defRPr sz="2400"/>
            </a:lvl2pPr>
            <a:lvl3pPr>
              <a:buClr>
                <a:schemeClr val="accent1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714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Slide Number Placeholder 1"/>
          <p:cNvSpPr>
            <a:spLocks noGrp="1" noChangeAspect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93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391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376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630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1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MCD\Publishing\Graphic Design Services Team\Projects\2017\S42505 PMS review infographics\proofs\PP footer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9144001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First level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</p:txBody>
      </p:sp>
      <p:sp>
        <p:nvSpPr>
          <p:cNvPr id="2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‹#›</a:t>
            </a:fld>
            <a:endParaRPr lang="en-A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69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4A7F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4A7F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7BF0D"/>
        </a:buClr>
        <a:buFont typeface="Calibri" pitchFamily="34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E7F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C7361E"/>
        </a:buClr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032" y="1598935"/>
            <a:ext cx="7772400" cy="1470025"/>
          </a:xfrm>
        </p:spPr>
        <p:txBody>
          <a:bodyPr/>
          <a:lstStyle/>
          <a:p>
            <a:r>
              <a:rPr lang="en-AU" dirty="0" smtClean="0"/>
              <a:t>Bateman Lecture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Philip Gaetjens</a:t>
            </a:r>
            <a:endParaRPr lang="en-AU" dirty="0"/>
          </a:p>
          <a:p>
            <a:r>
              <a:rPr lang="en-AU" dirty="0" smtClean="0"/>
              <a:t>Secretary to the Australian Treasury</a:t>
            </a:r>
            <a:endParaRPr lang="en-AU" dirty="0"/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329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7CB5FE-55B8-41A4-92BC-1FB748DDE98A}" type="slidenum">
              <a:rPr lang="en-AU" smtClean="0"/>
              <a:pPr/>
              <a:t>10</a:t>
            </a:fld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6551766"/>
            <a:ext cx="5574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 cat. no. 5204.0 and Treasury.</a:t>
            </a:r>
            <a:endParaRPr lang="en-A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03288"/>
            <a:ext cx="7924800" cy="505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256720"/>
            <a:ext cx="9144000" cy="435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defRPr>
            </a:lvl1pPr>
          </a:lstStyle>
          <a:p>
            <a:r>
              <a:rPr lang="en-AU" dirty="0"/>
              <a:t>Contributions </a:t>
            </a:r>
            <a:r>
              <a:rPr lang="en-AU"/>
              <a:t>to </a:t>
            </a:r>
            <a:r>
              <a:rPr lang="en-AU" smtClean="0"/>
              <a:t>income growth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94413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 rot="10800000" flipV="1">
            <a:off x="251521" y="6551765"/>
            <a:ext cx="8208912" cy="261610"/>
          </a:xfrm>
          <a:prstGeom prst="rect">
            <a:avLst/>
          </a:prstGeom>
          <a:noFill/>
          <a:extLst/>
        </p:spPr>
        <p:txBody>
          <a:bodyPr wrap="square" rtlCol="0">
            <a:spAutoFit/>
          </a:bodyPr>
          <a:lstStyle/>
          <a:p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Thomson Reuters </a:t>
            </a:r>
            <a:r>
              <a:rPr lang="en-US" altLang="en-US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Datastream</a:t>
            </a:r>
            <a:r>
              <a:rPr lang="en-US" alt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statistical agencies</a:t>
            </a:r>
            <a:endParaRPr lang="en-AU" alt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2</a:t>
            </a:fld>
            <a:endParaRPr lang="en-A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63688" y="332656"/>
            <a:ext cx="5616624" cy="71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AU" altLang="en-US" sz="2000" b="1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GDP over the past decade: Australia and G7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altLang="en-US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2649695"/>
              </p:ext>
            </p:extLst>
          </p:nvPr>
        </p:nvGraphicFramePr>
        <p:xfrm>
          <a:off x="612000" y="980728"/>
          <a:ext cx="7704416" cy="460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389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7CB5FE-55B8-41A4-92BC-1FB748DDE98A}" type="slidenum">
              <a:rPr lang="en-AU" smtClean="0"/>
              <a:pPr/>
              <a:t>3</a:t>
            </a:fld>
            <a:endParaRPr lang="en-AU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256720"/>
            <a:ext cx="9144000" cy="435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defRPr>
            </a:lvl1pPr>
          </a:lstStyle>
          <a:p>
            <a:r>
              <a:rPr lang="en-AU" dirty="0"/>
              <a:t>Contributions to </a:t>
            </a:r>
            <a:r>
              <a:rPr lang="en-AU" dirty="0" smtClean="0"/>
              <a:t>income growth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6551766"/>
            <a:ext cx="5574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 cat. no. 5204.0 and Treasury.</a:t>
            </a:r>
            <a:endParaRPr lang="en-A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85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06463"/>
            <a:ext cx="7920037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9593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4</a:t>
            </a:fld>
            <a:endParaRPr lang="en-AU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24016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Sources: Productivity Commission estimates using: ABS (</a:t>
            </a:r>
            <a:r>
              <a:rPr lang="en-US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Microdata: Household expenditure, Income and Housing, 2015-16, Cat. No. </a:t>
            </a:r>
          </a:p>
          <a:p>
            <a:r>
              <a:rPr lang="en-US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6540.0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released 25/10/17) and ABS HES Basic </a:t>
            </a:r>
            <a:r>
              <a:rPr lang="en-US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confidentialised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unit record files for years 1988-89 through 2009-10 as available at 25/10/17.</a:t>
            </a:r>
            <a:endParaRPr lang="en-A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420687"/>
              </p:ext>
            </p:extLst>
          </p:nvPr>
        </p:nvGraphicFramePr>
        <p:xfrm>
          <a:off x="683568" y="1058573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6627168" y="2101561"/>
            <a:ext cx="1495425" cy="2190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Gross income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6598593" y="2520661"/>
            <a:ext cx="1704975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Disposable income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6455718" y="3015961"/>
            <a:ext cx="1724025" cy="23812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consumption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6484294" y="3587461"/>
            <a:ext cx="1571624" cy="23812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consumption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1331268" y="1968212"/>
            <a:ext cx="2838450" cy="20954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Equalising effect of cash transfers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1359843" y="2663536"/>
            <a:ext cx="2838450" cy="20954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Equalising effect of income tax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1236018" y="3368386"/>
            <a:ext cx="2838450" cy="20954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Equalising effect of in-kind transfers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931593" y="1577686"/>
            <a:ext cx="0" cy="82867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941118" y="2558761"/>
            <a:ext cx="0" cy="39052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31593" y="3254086"/>
            <a:ext cx="0" cy="43815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AU" altLang="en-US" sz="2000" b="1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Gini coefficients for equivalised income and consumption</a:t>
            </a:r>
            <a:r>
              <a:rPr lang="en-AU" altLang="en-US" sz="2000" b="1" baseline="30000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altLang="en-US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55243" y="6043045"/>
            <a:ext cx="42453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A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Gini coefficients for consumption are only available from 1993-94.</a:t>
            </a:r>
            <a:endParaRPr lang="en-A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12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5</a:t>
            </a:fld>
            <a:endParaRPr lang="en-AU" dirty="0">
              <a:solidFill>
                <a:prstClr val="white"/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5767441"/>
              </p:ext>
            </p:extLst>
          </p:nvPr>
        </p:nvGraphicFramePr>
        <p:xfrm>
          <a:off x="283518" y="1340768"/>
          <a:ext cx="3960000" cy="4679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2042618" y="1590567"/>
            <a:ext cx="1593278" cy="100965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The absolute increase was greatest for the top decile</a:t>
            </a: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9793770"/>
              </p:ext>
            </p:extLst>
          </p:nvPr>
        </p:nvGraphicFramePr>
        <p:xfrm>
          <a:off x="4756516" y="1340768"/>
          <a:ext cx="3960000" cy="4679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"/>
          <p:cNvSpPr txBox="1"/>
          <p:nvPr/>
        </p:nvSpPr>
        <p:spPr>
          <a:xfrm>
            <a:off x="5203025" y="2095392"/>
            <a:ext cx="1543050" cy="2762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growth</a:t>
            </a:r>
          </a:p>
        </p:txBody>
      </p:sp>
      <p:sp>
        <p:nvSpPr>
          <p:cNvPr id="14" name="TextBox 3"/>
          <p:cNvSpPr txBox="1"/>
          <p:nvPr/>
        </p:nvSpPr>
        <p:spPr>
          <a:xfrm>
            <a:off x="5498672" y="1590567"/>
            <a:ext cx="2152650" cy="50482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Percentage growth was strong</a:t>
            </a:r>
            <a:r>
              <a:rPr lang="en-AU" baseline="0" dirty="0">
                <a:latin typeface="Arial" panose="020B0604020202020204" pitchFamily="34" charset="0"/>
                <a:cs typeface="Arial" panose="020B0604020202020204" pitchFamily="34" charset="0"/>
              </a:rPr>
              <a:t> across the distribution</a:t>
            </a:r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4" y="980728"/>
            <a:ext cx="2380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 smtClean="0"/>
              <a:t>(a) Average annual change ($)</a:t>
            </a:r>
            <a:endParaRPr lang="en-AU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101986" y="980728"/>
            <a:ext cx="33095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 smtClean="0"/>
              <a:t>(b) Average annual percentage growth (%)</a:t>
            </a:r>
            <a:endParaRPr lang="en-AU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430611" y="6100117"/>
            <a:ext cx="39885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A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Both percentage and dollar growth in real terms (2016-17 dollars).</a:t>
            </a:r>
            <a:endParaRPr lang="en-A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1259632" y="116632"/>
            <a:ext cx="6866954" cy="743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AU" altLang="en-US" sz="2000" b="1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Average equivalised disposable income by income decile, 1988-89 to 2015-16</a:t>
            </a:r>
            <a:r>
              <a:rPr lang="en-AU" altLang="en-US" sz="2000" b="1" baseline="30000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0" y="6424016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Sources: Productivity Commission estimates using: ABS (</a:t>
            </a:r>
            <a:r>
              <a:rPr lang="en-US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Microdata: Household expenditure, Income and Housing, 2015-16, Cat. No. </a:t>
            </a:r>
          </a:p>
          <a:p>
            <a:r>
              <a:rPr lang="en-US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6540.0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released 25/10/17) and ABS HES Basic </a:t>
            </a:r>
            <a:r>
              <a:rPr lang="en-US" sz="11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confidentialised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unit record files for years 1988-89 through 2009-10 as available at 25/10/17.</a:t>
            </a:r>
            <a:endParaRPr lang="en-A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04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6</a:t>
            </a:fld>
            <a:endParaRPr lang="en-AU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6427113"/>
            <a:ext cx="80648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Productivity Commission estimates using Melbourne Institute (</a:t>
            </a:r>
            <a:r>
              <a:rPr lang="en-US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Household, Income and </a:t>
            </a:r>
            <a:r>
              <a:rPr lang="en-US" sz="11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11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Dynamics in Australia (HILDA) Survey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Release 16).</a:t>
            </a:r>
            <a:endParaRPr lang="en-A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4202" y="116632"/>
            <a:ext cx="6851104" cy="1420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AU" altLang="en-US" sz="2000" b="1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Differences between top and bottom income decile, 2000-01 to 2015-16</a:t>
            </a:r>
            <a:r>
              <a:rPr lang="en-AU" altLang="en-US" sz="2000" b="1" baseline="30000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altLang="en-US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5988207"/>
            <a:ext cx="568937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A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For people in the HILDA sample in all 16 year. Deciles based on equivalised disposable income.</a:t>
            </a:r>
            <a:endParaRPr lang="en-A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7478985"/>
              </p:ext>
            </p:extLst>
          </p:nvPr>
        </p:nvGraphicFramePr>
        <p:xfrm>
          <a:off x="611560" y="1041254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8587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07CB5FE-55B8-41A4-92BC-1FB748DDE98A}" type="slidenum">
              <a:rPr lang="en-AU" smtClean="0">
                <a:solidFill>
                  <a:prstClr val="white"/>
                </a:solidFill>
              </a:rPr>
              <a:pPr/>
              <a:t>7</a:t>
            </a:fld>
            <a:endParaRPr lang="en-AU" dirty="0">
              <a:solidFill>
                <a:prstClr val="white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4202" y="116632"/>
            <a:ext cx="6851104" cy="1420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AU" altLang="en-US" sz="2000" b="1" dirty="0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1-year and 9-year Gini coefficients of income, and percentage </a:t>
            </a:r>
            <a:r>
              <a:rPr lang="en-AU" altLang="en-US" sz="2000" b="1" dirty="0" err="1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reduction</a:t>
            </a:r>
            <a:r>
              <a:rPr lang="en-AU" altLang="en-US" sz="2000" b="1" baseline="30000" dirty="0" err="1" smtClean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</a:t>
            </a:r>
            <a:endParaRPr lang="en-AU" altLang="en-US" sz="2000" b="1" baseline="30000" dirty="0" smtClean="0">
              <a:solidFill>
                <a:srgbClr val="4F81BD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altLang="en-US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6555656"/>
            <a:ext cx="6336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Productivity Commission estimates based on OECD (2018, p.67).</a:t>
            </a:r>
            <a:endParaRPr lang="en-A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5538539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AU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Nine-year Gini coefficients are calculated from income averaged over nine years. The United 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Kingdom (2010–2015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) and Canada (2005–2010) are for 6 years. France is for 8 years (2007–2014). 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Switzerland, Germany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, Australia and South Korea (all 2005–2013) and the United States (2004–2012) are for 9 years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. For 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working-age population (aged 18–65). Income is person-level equivalised household disposable 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income (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equivalised using square root scale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). Using HILDA data, the PC estimates that averaging income over 16 years reduces the </a:t>
            </a:r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AU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ini coefficient for Australia by 18 per cent from a single year estimate.</a:t>
            </a:r>
            <a:endParaRPr lang="en-A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913348"/>
              </p:ext>
            </p:extLst>
          </p:nvPr>
        </p:nvGraphicFramePr>
        <p:xfrm>
          <a:off x="683568" y="1052736"/>
          <a:ext cx="7704416" cy="453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1420069" y="2566683"/>
            <a:ext cx="2667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587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16" y="260648"/>
            <a:ext cx="8229600" cy="43597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Aft>
                <a:spcPct val="0"/>
              </a:spcAft>
            </a:pPr>
            <a:r>
              <a:rPr lang="en-AU" sz="2000" b="1" dirty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Mining exports</a:t>
            </a:r>
          </a:p>
        </p:txBody>
      </p:sp>
      <p:sp>
        <p:nvSpPr>
          <p:cNvPr id="4" name="Slide Number Placeholder 1"/>
          <p:cNvSpPr>
            <a:spLocks noGrp="1" noChangeAspect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07CB5FE-55B8-41A4-92BC-1FB748DDE98A}" type="slidenum">
              <a:rPr lang="en-AU" smtClean="0"/>
              <a:pPr/>
              <a:t>8</a:t>
            </a:fld>
            <a:endParaRPr lang="en-AU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330343"/>
              </p:ext>
            </p:extLst>
          </p:nvPr>
        </p:nvGraphicFramePr>
        <p:xfrm>
          <a:off x="611560" y="764539"/>
          <a:ext cx="799288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432047"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Rapid growth in key mining exports</a:t>
                      </a:r>
                    </a:p>
                    <a:p>
                      <a:pPr algn="ctr"/>
                      <a:endParaRPr lang="en-AU" sz="1600" b="1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600" b="1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Chinese imports of iron</a:t>
                      </a:r>
                      <a:r>
                        <a:rPr lang="en-AU" sz="1600" b="1" baseline="0" dirty="0" smtClean="0">
                          <a:solidFill>
                            <a:sysClr val="windowText" lastClr="000000"/>
                          </a:solidFill>
                          <a:latin typeface="+mj-lt"/>
                        </a:rPr>
                        <a:t> ore</a:t>
                      </a:r>
                      <a:endParaRPr lang="en-AU" sz="1600" b="1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176453"/>
            <a:ext cx="3672408" cy="4753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2736"/>
            <a:ext cx="3743621" cy="4868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1520" y="6551766"/>
            <a:ext cx="5574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ABS, Treasury, Bloomberg (China </a:t>
            </a:r>
            <a:r>
              <a:rPr lang="en-US" sz="11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Customs).</a:t>
            </a:r>
            <a:endParaRPr 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236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63688" y="630560"/>
            <a:ext cx="5616624" cy="71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20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Technology adoption is higher in mining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13689"/>
            <a:ext cx="8094701" cy="4178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0" y="6551766"/>
            <a:ext cx="55745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ABS 2016 and Treasury estimates.</a:t>
            </a:r>
          </a:p>
        </p:txBody>
      </p:sp>
    </p:spTree>
    <p:extLst>
      <p:ext uri="{BB962C8B-B14F-4D97-AF65-F5344CB8AC3E}">
        <p14:creationId xmlns:p14="http://schemas.microsoft.com/office/powerpoint/2010/main" val="2575554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easury Corporate">
  <a:themeElements>
    <a:clrScheme name="Corporate">
      <a:dk1>
        <a:sysClr val="windowText" lastClr="000000"/>
      </a:dk1>
      <a:lt1>
        <a:sysClr val="window" lastClr="FFFFFF"/>
      </a:lt1>
      <a:dk2>
        <a:srgbClr val="16325C"/>
      </a:dk2>
      <a:lt2>
        <a:srgbClr val="004A80"/>
      </a:lt2>
      <a:accent1>
        <a:srgbClr val="0074BD"/>
      </a:accent1>
      <a:accent2>
        <a:srgbClr val="00ABBD"/>
      </a:accent2>
      <a:accent3>
        <a:srgbClr val="128E6D"/>
      </a:accent3>
      <a:accent4>
        <a:srgbClr val="C8DD6B"/>
      </a:accent4>
      <a:accent5>
        <a:srgbClr val="404A8F"/>
      </a:accent5>
      <a:accent6>
        <a:srgbClr val="F06252"/>
      </a:accent6>
      <a:hlink>
        <a:srgbClr val="0000FF"/>
      </a:hlink>
      <a:folHlink>
        <a:srgbClr val="800080"/>
      </a:folHlink>
    </a:clrScheme>
    <a:fontScheme name="Treasury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easu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asur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asur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asury PowerPoint">
    <a:dk1>
      <a:sysClr val="windowText" lastClr="000000"/>
    </a:dk1>
    <a:lt1>
      <a:sysClr val="window" lastClr="FFFFFF"/>
    </a:lt1>
    <a:dk2>
      <a:srgbClr val="16325C"/>
    </a:dk2>
    <a:lt2>
      <a:srgbClr val="004A80"/>
    </a:lt2>
    <a:accent1>
      <a:srgbClr val="0074BD"/>
    </a:accent1>
    <a:accent2>
      <a:srgbClr val="F06252"/>
    </a:accent2>
    <a:accent3>
      <a:srgbClr val="128E6D"/>
    </a:accent3>
    <a:accent4>
      <a:srgbClr val="404A8F"/>
    </a:accent4>
    <a:accent5>
      <a:srgbClr val="C8DD6B"/>
    </a:accent5>
    <a:accent6>
      <a:srgbClr val="00ABBD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orporate">
    <a:dk1>
      <a:sysClr val="windowText" lastClr="000000"/>
    </a:dk1>
    <a:lt1>
      <a:sysClr val="window" lastClr="FFFFFF"/>
    </a:lt1>
    <a:dk2>
      <a:srgbClr val="16325C"/>
    </a:dk2>
    <a:lt2>
      <a:srgbClr val="004A80"/>
    </a:lt2>
    <a:accent1>
      <a:srgbClr val="0074BD"/>
    </a:accent1>
    <a:accent2>
      <a:srgbClr val="00ABBD"/>
    </a:accent2>
    <a:accent3>
      <a:srgbClr val="128E6D"/>
    </a:accent3>
    <a:accent4>
      <a:srgbClr val="C8DD6B"/>
    </a:accent4>
    <a:accent5>
      <a:srgbClr val="404A8F"/>
    </a:accent5>
    <a:accent6>
      <a:srgbClr val="F06252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Corporate">
    <a:dk1>
      <a:sysClr val="windowText" lastClr="000000"/>
    </a:dk1>
    <a:lt1>
      <a:sysClr val="window" lastClr="FFFFFF"/>
    </a:lt1>
    <a:dk2>
      <a:srgbClr val="16325C"/>
    </a:dk2>
    <a:lt2>
      <a:srgbClr val="004A80"/>
    </a:lt2>
    <a:accent1>
      <a:srgbClr val="0074BD"/>
    </a:accent1>
    <a:accent2>
      <a:srgbClr val="00ABBD"/>
    </a:accent2>
    <a:accent3>
      <a:srgbClr val="128E6D"/>
    </a:accent3>
    <a:accent4>
      <a:srgbClr val="C8DD6B"/>
    </a:accent4>
    <a:accent5>
      <a:srgbClr val="404A8F"/>
    </a:accent5>
    <a:accent6>
      <a:srgbClr val="F06252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easury Document" ma:contentTypeID="0x010100118516C17E70E54FB0F1A9200357FB9D00D75241067FAF754EBD497CDD60BC69CA" ma:contentTypeVersion="13876" ma:contentTypeDescription="" ma:contentTypeScope="" ma:versionID="1936951f2a8ad362af3066b57505dbfb">
  <xsd:schema xmlns:xsd="http://www.w3.org/2001/XMLSchema" xmlns:xs="http://www.w3.org/2001/XMLSchema" xmlns:p="http://schemas.microsoft.com/office/2006/metadata/properties" xmlns:ns1="http://schemas.microsoft.com/sharepoint/v3" xmlns:ns2="0f563589-9cf9-4143-b1eb-fb0534803d38" xmlns:ns3="43461a7f-a7dc-42c1-9d78-4f689d17abae" xmlns:ns4="dd3a5836-2927-4b95-92ef-af76e08056d8" targetNamespace="http://schemas.microsoft.com/office/2006/metadata/properties" ma:root="true" ma:fieldsID="0e46015f8690ac403742806075536a9f" ns1:_="" ns2:_="" ns3:_="" ns4:_="">
    <xsd:import namespace="http://schemas.microsoft.com/sharepoint/v3"/>
    <xsd:import namespace="0f563589-9cf9-4143-b1eb-fb0534803d38"/>
    <xsd:import namespace="43461a7f-a7dc-42c1-9d78-4f689d17abae"/>
    <xsd:import namespace="dd3a5836-2927-4b95-92ef-af76e08056d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b508a4dc5e84436a0fe496b536466aa" minOccurs="0"/>
                <xsd:element ref="ns2:TaxCatchAll" minOccurs="0"/>
                <xsd:element ref="ns2:TaxCatchAllLabel" minOccurs="0"/>
                <xsd:element ref="ns1:_dlc_Exempt" minOccurs="0"/>
                <xsd:element ref="ns4:Indust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5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563589-9cf9-4143-b1eb-fb0534803d3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2" nillable="true" ma:displayName="Taxonomy Catch All Column" ma:hidden="true" ma:list="{ecef9ca1-eb16-4775-ac18-315d11123915}" ma:internalName="TaxCatchAll" ma:showField="CatchAllData" ma:web="43461a7f-a7dc-42c1-9d78-4f689d17ab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ecef9ca1-eb16-4775-ac18-315d11123915}" ma:internalName="TaxCatchAllLabel" ma:readOnly="true" ma:showField="CatchAllDataLabel" ma:web="43461a7f-a7dc-42c1-9d78-4f689d17ab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61a7f-a7dc-42c1-9d78-4f689d17abae" elementFormDefault="qualified">
    <xsd:import namespace="http://schemas.microsoft.com/office/2006/documentManagement/types"/>
    <xsd:import namespace="http://schemas.microsoft.com/office/infopath/2007/PartnerControls"/>
    <xsd:element name="lb508a4dc5e84436a0fe496b536466aa" ma:index="11" nillable="true" ma:taxonomy="true" ma:internalName="lb508a4dc5e84436a0fe496b536466aa" ma:taxonomyFieldName="TSYRecordClass" ma:displayName="Record Class" ma:readOnly="false" ma:fieldId="{5b508a4d-c5e8-4436-a0fe-496b536466aa}" ma:sspId="77b7a547-5880-464f-83f8-cefe583c3af4" ma:termSetId="8c8a1de6-dea5-4e66-bd5a-b7b3daae0f3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3a5836-2927-4b95-92ef-af76e08056d8" elementFormDefault="qualified">
    <xsd:import namespace="http://schemas.microsoft.com/office/2006/documentManagement/types"/>
    <xsd:import namespace="http://schemas.microsoft.com/office/infopath/2007/PartnerControls"/>
    <xsd:element name="Industry" ma:index="16" nillable="true" ma:displayName="Industry" ma:description="Industry sector that we have met with" ma:internalName="Industry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Policy Auditing</Name>
    <Synchronization>Synchronous</Synchronization>
    <Type>10001</Type>
    <SequenceNumber>1100</SequenceNumber>
    <Url/>
    <Assembly>Microsoft.Office.Policy, Version=15.0.0.0,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Version=15.0.0.0,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Version=15.0.0.0,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Version=15.0.0.0, Culture=neutral, PublicKeyToken=71e9bce111e9429c</Assembly>
    <Class>Microsoft.Office.RecordsManagement.Internal.AuditHandler</Class>
    <Data/>
    <Filter/>
  </Receiver>
</spe:Receivers>
</file>

<file path=customXml/item3.xml><?xml version="1.0" encoding="utf-8"?>
<?mso-contentType ?>
<p:Policy xmlns:p="office.server.policy" id="" local="true">
  <p:Name>Treasury Document</p:Name>
  <p:Description/>
  <p:Statement/>
  <p:PolicyItems>
    <p:PolicyItem featureId="Microsoft.Office.RecordsManagement.PolicyFeatures.PolicyAudit" staticId="0x010100118516C17E70E54FB0F1A9200357FB9D|1757814118" UniqueId="93a40399-5d4c-48c0-91d6-558d7d937414">
      <p:Name>Auditing</p:Name>
      <p:Description>Audits user actions on documents and list items to the Audit Log.</p:Description>
      <p:CustomData>
        <Audit>
          <Update/>
          <DeleteRestore/>
        </Audit>
      </p:CustomData>
    </p:PolicyItem>
  </p:PolicyItems>
</p:Policy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b508a4dc5e84436a0fe496b536466aa xmlns="43461a7f-a7dc-42c1-9d78-4f689d17abae">
      <Terms xmlns="http://schemas.microsoft.com/office/infopath/2007/PartnerControls"/>
    </lb508a4dc5e84436a0fe496b536466aa>
    <Industry xmlns="dd3a5836-2927-4b95-92ef-af76e08056d8" xsi:nil="true"/>
    <TaxCatchAll xmlns="0f563589-9cf9-4143-b1eb-fb0534803d38"/>
    <_dlc_DocId xmlns="0f563589-9cf9-4143-b1eb-fb0534803d38">201816-1314119309-530</_dlc_DocId>
    <_dlc_DocIdUrl xmlns="0f563589-9cf9-4143-b1eb-fb0534803d38">
      <Url>http://tweb/sites/stateoffices/peroffice/_layouts/15/DocIdRedir.aspx?ID=201816-1314119309-530</Url>
      <Description>201816-1314119309-530</Description>
    </_dlc_DocIdUrl>
  </documentManagement>
</p:properties>
</file>

<file path=customXml/itemProps1.xml><?xml version="1.0" encoding="utf-8"?>
<ds:datastoreItem xmlns:ds="http://schemas.openxmlformats.org/officeDocument/2006/customXml" ds:itemID="{0F6A2123-DA37-4A9A-AC99-FC556BBB7A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f563589-9cf9-4143-b1eb-fb0534803d38"/>
    <ds:schemaRef ds:uri="43461a7f-a7dc-42c1-9d78-4f689d17abae"/>
    <ds:schemaRef ds:uri="dd3a5836-2927-4b95-92ef-af76e08056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213DDE-A02E-4195-B64A-BD5E8F14F4B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821EA88-B94D-4C7C-A05A-84B9B8C826FA}">
  <ds:schemaRefs>
    <ds:schemaRef ds:uri="office.server.policy"/>
  </ds:schemaRefs>
</ds:datastoreItem>
</file>

<file path=customXml/itemProps4.xml><?xml version="1.0" encoding="utf-8"?>
<ds:datastoreItem xmlns:ds="http://schemas.openxmlformats.org/officeDocument/2006/customXml" ds:itemID="{1307B090-1B59-404A-8B46-2CACD90AD44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AA90C042-36D6-40A7-BCE0-D425A66B6DCB}">
  <ds:schemaRefs>
    <ds:schemaRef ds:uri="http://schemas.microsoft.com/office/2006/documentManagement/types"/>
    <ds:schemaRef ds:uri="http://schemas.microsoft.com/sharepoint/v3"/>
    <ds:schemaRef ds:uri="http://purl.org/dc/terms/"/>
    <ds:schemaRef ds:uri="0f563589-9cf9-4143-b1eb-fb0534803d38"/>
    <ds:schemaRef ds:uri="dd3a5836-2927-4b95-92ef-af76e08056d8"/>
    <ds:schemaRef ds:uri="43461a7f-a7dc-42c1-9d78-4f689d17abae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1997</TotalTime>
  <Words>576</Words>
  <Application>Microsoft Office PowerPoint</Application>
  <PresentationFormat>On-screen Show (4:3)</PresentationFormat>
  <Paragraphs>88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Treasury Corporate</vt:lpstr>
      <vt:lpstr>Bateman Lecture</vt:lpstr>
      <vt:lpstr>PowerPoint Presentation</vt:lpstr>
      <vt:lpstr>PowerPoint Presentation</vt:lpstr>
      <vt:lpstr>Gini coefficients for equivalised income and consumptiona </vt:lpstr>
      <vt:lpstr>PowerPoint Presentation</vt:lpstr>
      <vt:lpstr>Differences between top and bottom income decile, 2000-01 to 2015-16a </vt:lpstr>
      <vt:lpstr>1-year and 9-year Gini coefficients of income, and percentage reductiona </vt:lpstr>
      <vt:lpstr>Mining exports</vt:lpstr>
      <vt:lpstr>PowerPoint Presentation</vt:lpstr>
      <vt:lpstr>PowerPoint Presentation</vt:lpstr>
    </vt:vector>
  </TitlesOfParts>
  <Company>Australian Government - The Treasury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Kirk, Jennifer</dc:creator>
  <cp:lastModifiedBy>Botterill, Jessica</cp:lastModifiedBy>
  <cp:revision>40</cp:revision>
  <dcterms:created xsi:type="dcterms:W3CDTF">2018-08-21T03:45:47Z</dcterms:created>
  <dcterms:modified xsi:type="dcterms:W3CDTF">2018-09-04T04:58:51Z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0x010100118516C17E70E54FB0F1A9200357FB9D00D75241067FAF754EBD497CDD60BC69CA</vt:lpwstr>
  </property>
  <property fmtid="{D5CDD505-2E9C-101B-9397-08002B2CF9AE}" pid="3" name="TSYRecordClass">
    <vt:lpwstr/>
  </property>
  <property fmtid="{D5CDD505-2E9C-101B-9397-08002B2CF9AE}" pid="4" name="_dlc_DocIdItemGuid">
    <vt:lpwstr>5e0e95ce-93aa-45aa-af6c-230120e08aa7</vt:lpwstr>
  </property>
  <property fmtid="{D5CDD505-2E9C-101B-9397-08002B2CF9AE}" pid="5" name="_AdHocReviewCycleID">
    <vt:i4>986914330</vt:i4>
  </property>
  <property fmtid="{D5CDD505-2E9C-101B-9397-08002B2CF9AE}" pid="6" name="_NewReviewCycle">
    <vt:lpwstr/>
  </property>
  <property fmtid="{D5CDD505-2E9C-101B-9397-08002B2CF9AE}" pid="7" name="_EmailSubject">
    <vt:lpwstr>6:00PM today release: PG speech [DLM=For-Official-Use-Only]</vt:lpwstr>
  </property>
  <property fmtid="{D5CDD505-2E9C-101B-9397-08002B2CF9AE}" pid="8" name="_AuthorEmail">
    <vt:lpwstr>jessica.botterill@treasury.gov.au</vt:lpwstr>
  </property>
  <property fmtid="{D5CDD505-2E9C-101B-9397-08002B2CF9AE}" pid="9" name="_AuthorEmailDisplayName">
    <vt:lpwstr>Botterill, Jessica</vt:lpwstr>
  </property>
</Properties>
</file>